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  <p:sldMasterId id="2147483694" r:id="rId2"/>
  </p:sldMasterIdLst>
  <p:notesMasterIdLst>
    <p:notesMasterId r:id="rId35"/>
  </p:notesMasterIdLst>
  <p:handoutMasterIdLst>
    <p:handoutMasterId r:id="rId36"/>
  </p:handoutMasterIdLst>
  <p:sldIdLst>
    <p:sldId id="298" r:id="rId3"/>
    <p:sldId id="429" r:id="rId4"/>
    <p:sldId id="398" r:id="rId5"/>
    <p:sldId id="378" r:id="rId6"/>
    <p:sldId id="368" r:id="rId7"/>
    <p:sldId id="371" r:id="rId8"/>
    <p:sldId id="399" r:id="rId9"/>
    <p:sldId id="424" r:id="rId10"/>
    <p:sldId id="409" r:id="rId11"/>
    <p:sldId id="380" r:id="rId12"/>
    <p:sldId id="382" r:id="rId13"/>
    <p:sldId id="411" r:id="rId14"/>
    <p:sldId id="412" r:id="rId15"/>
    <p:sldId id="423" r:id="rId16"/>
    <p:sldId id="422" r:id="rId17"/>
    <p:sldId id="421" r:id="rId18"/>
    <p:sldId id="420" r:id="rId19"/>
    <p:sldId id="430" r:id="rId20"/>
    <p:sldId id="402" r:id="rId21"/>
    <p:sldId id="417" r:id="rId22"/>
    <p:sldId id="427" r:id="rId23"/>
    <p:sldId id="433" r:id="rId24"/>
    <p:sldId id="432" r:id="rId25"/>
    <p:sldId id="406" r:id="rId26"/>
    <p:sldId id="403" r:id="rId27"/>
    <p:sldId id="425" r:id="rId28"/>
    <p:sldId id="434" r:id="rId29"/>
    <p:sldId id="431" r:id="rId30"/>
    <p:sldId id="392" r:id="rId31"/>
    <p:sldId id="322" r:id="rId32"/>
    <p:sldId id="407" r:id="rId33"/>
    <p:sldId id="408" r:id="rId3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4747"/>
    <a:srgbClr val="666666"/>
    <a:srgbClr val="960000"/>
    <a:srgbClr val="612A8A"/>
    <a:srgbClr val="A80000"/>
    <a:srgbClr val="002A7E"/>
    <a:srgbClr val="345978"/>
    <a:srgbClr val="E60000"/>
    <a:srgbClr val="FD6E6B"/>
    <a:srgbClr val="003C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35" autoAdjust="0"/>
    <p:restoredTop sz="94652"/>
  </p:normalViewPr>
  <p:slideViewPr>
    <p:cSldViewPr snapToGrid="0" snapToObjects="1">
      <p:cViewPr varScale="1">
        <p:scale>
          <a:sx n="72" d="100"/>
          <a:sy n="72" d="100"/>
        </p:scale>
        <p:origin x="93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8" d="100"/>
          <a:sy n="158" d="100"/>
        </p:scale>
        <p:origin x="424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91CCF-F6FD-734B-854A-5BC033593B1E}" type="datetimeFigureOut">
              <a:rPr lang="nl-NL" smtClean="0"/>
              <a:t>17-7-2020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2A6D4-CD3D-5148-8B70-A84796F2013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8916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66214-DB21-4647-B5DA-0D17CA592867}" type="datetimeFigureOut">
              <a:rPr lang="nl-NL" smtClean="0"/>
              <a:t>17-7-2020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4E32A-327F-AF4B-8E1F-209FBF93D26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4046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0" name="Rechthoek 9"/>
          <p:cNvSpPr/>
          <p:nvPr userDrawn="1"/>
        </p:nvSpPr>
        <p:spPr>
          <a:xfrm>
            <a:off x="0" y="648000"/>
            <a:ext cx="12193200" cy="621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0" y="647998"/>
            <a:ext cx="12193200" cy="445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8135" cy="72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5999" y="1080000"/>
            <a:ext cx="6096524" cy="4024798"/>
          </a:xfrm>
        </p:spPr>
        <p:txBody>
          <a:bodyPr anchor="ctr" anchorCtr="0">
            <a:norm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75999" y="5392801"/>
            <a:ext cx="6096524" cy="730188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nl-NL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248525" y="1654175"/>
            <a:ext cx="4368673" cy="44688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8617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97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/>
        </p:nvSpPr>
        <p:spPr>
          <a:xfrm>
            <a:off x="0" y="647998"/>
            <a:ext cx="12193200" cy="6210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8135" cy="72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1350253"/>
            <a:ext cx="4648209" cy="5507747"/>
          </a:xfrm>
          <a:prstGeom prst="rect">
            <a:avLst/>
          </a:prstGeom>
        </p:spPr>
      </p:pic>
      <p:sp>
        <p:nvSpPr>
          <p:cNvPr id="12" name="Ondertitel 2"/>
          <p:cNvSpPr>
            <a:spLocks noGrp="1"/>
          </p:cNvSpPr>
          <p:nvPr>
            <p:ph type="subTitle" idx="1"/>
          </p:nvPr>
        </p:nvSpPr>
        <p:spPr>
          <a:xfrm>
            <a:off x="576003" y="4359604"/>
            <a:ext cx="8333999" cy="1655999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6000" y="1800000"/>
            <a:ext cx="8334000" cy="23868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320380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193200" cy="6207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3DD11-3A11-4B5F-8CB1-C1C219434545}" type="datetime1">
              <a:rPr lang="nl-BE" smtClean="0"/>
              <a:t>17/07/2020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Science, DTAI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9DAE-D0A6-40C3-B8BC-6A97C268D03A}" type="slidenum">
              <a:rPr lang="nl-NL" smtClean="0"/>
              <a:t>‹#›</a:t>
            </a:fld>
            <a:endParaRPr lang="nl-NL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675126"/>
            <a:ext cx="4648209" cy="5507747"/>
          </a:xfrm>
          <a:prstGeom prst="rect">
            <a:avLst/>
          </a:prstGeom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576003" y="1800000"/>
            <a:ext cx="8333999" cy="2386800"/>
          </a:xfrm>
        </p:spPr>
        <p:txBody>
          <a:bodyPr anchor="b">
            <a:normAutofit/>
          </a:bodyPr>
          <a:lstStyle>
            <a:lvl1pPr>
              <a:defRPr sz="4000" baseline="0">
                <a:solidFill>
                  <a:srgbClr val="1D8DB0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0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3" y="4359600"/>
            <a:ext cx="8333999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rgbClr val="005E77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322770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D2D8B-B613-4ED2-8EB4-417AFE8826AA}" type="datetime1">
              <a:rPr lang="nl-BE" smtClean="0"/>
              <a:t>17/07/2020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Science, DTAI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9DAE-D0A6-40C3-B8BC-6A97C268D03A}" type="slidenum">
              <a:rPr lang="nl-NL" smtClean="0"/>
              <a:t>‹#›</a:t>
            </a:fld>
            <a:endParaRPr lang="nl-NL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675126"/>
            <a:ext cx="4648209" cy="5507747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76003" y="1800000"/>
            <a:ext cx="8333999" cy="23868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9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3" y="4359600"/>
            <a:ext cx="8333999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rgbClr val="2F4D5D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270691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DAC48-740C-4DD8-B9BC-E4B4113F29C6}" type="datetime1">
              <a:rPr lang="nl-BE" smtClean="0"/>
              <a:t>17/07/2020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Science, DTAI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2180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207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096524" cy="2386800"/>
          </a:xfrm>
        </p:spPr>
        <p:txBody>
          <a:bodyPr anchor="b"/>
          <a:lstStyle>
            <a:lvl1pPr>
              <a:defRPr sz="40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096264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2FECB-32D6-467A-B0C0-29FC77AF9410}" type="datetime1">
              <a:rPr lang="nl-BE" smtClean="0"/>
              <a:t>17/07/2020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Science, DTAI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248525" y="584201"/>
            <a:ext cx="4368673" cy="237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7248262" y="3248513"/>
            <a:ext cx="4368673" cy="237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21485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43">
          <p15:clr>
            <a:srgbClr val="FBAE40"/>
          </p15:clr>
        </p15:guide>
        <p15:guide id="2" pos="420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096264" cy="23868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096264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D24FB-94C9-4220-A4BB-190C4FCB9293}" type="datetime1">
              <a:rPr lang="nl-BE" smtClean="0"/>
              <a:t>17/07/2020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Science, DTAI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248525" y="584201"/>
            <a:ext cx="4368673" cy="504031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43" userDrawn="1">
          <p15:clr>
            <a:srgbClr val="FBAE40"/>
          </p15:clr>
        </p15:guide>
        <p15:guide id="2" pos="4203" userDrawn="1">
          <p15:clr>
            <a:srgbClr val="FBAE40"/>
          </p15:clr>
        </p15:guide>
        <p15:guide id="3" orient="horz" pos="36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72A6-A7C4-409F-9852-16FB1A9E9B59}" type="datetime1">
              <a:rPr lang="nl-BE" smtClean="0"/>
              <a:t>17/07/2020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Science, DTAI</a:t>
            </a: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9" name="Tijdelijke aanduiding voor tekst 2"/>
          <p:cNvSpPr>
            <a:spLocks noGrp="1"/>
          </p:cNvSpPr>
          <p:nvPr>
            <p:ph idx="1"/>
          </p:nvPr>
        </p:nvSpPr>
        <p:spPr>
          <a:xfrm>
            <a:off x="576000" y="1656000"/>
            <a:ext cx="54000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6217200" y="1656000"/>
            <a:ext cx="5400000" cy="4464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59589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5421575" cy="54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76000" y="2276271"/>
            <a:ext cx="5421575" cy="38376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56000"/>
            <a:ext cx="5445000" cy="54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276271"/>
            <a:ext cx="5445000" cy="38376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2B5E-1F48-4557-9F8B-D5D5F958E89C}" type="datetime1">
              <a:rPr lang="nl-BE" smtClean="0"/>
              <a:t>17/07/2020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Science, DTAI</a:t>
            </a:r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84001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87A50-90E3-458A-8E1D-1967EFEE44BB}" type="datetime1">
              <a:rPr lang="nl-BE" smtClean="0"/>
              <a:t>17/07/2020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Science, DTAI</a:t>
            </a: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6631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8100B-36DD-414E-8414-14D41FF2DE31}" type="datetime1">
              <a:rPr lang="nl-BE" smtClean="0"/>
              <a:t>17/07/2020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Science, DTAI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772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Fini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0" y="0"/>
            <a:ext cx="12193200" cy="62099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9120" y="510988"/>
            <a:ext cx="11039793" cy="5184424"/>
          </a:xfrm>
        </p:spPr>
        <p:txBody>
          <a:bodyPr anchor="ctr" anchorCtr="0">
            <a:noAutofit/>
          </a:bodyPr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84F39-3E40-4C9F-A3C1-F27549665673}" type="datetime1">
              <a:rPr lang="nl-BE" smtClean="0"/>
              <a:t>17/07/2020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Science, DTAI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6210000"/>
            <a:ext cx="12192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200" y="6353999"/>
            <a:ext cx="1008305" cy="360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A425CD16-912B-404E-9123-4DB0AAEE0BBA}" type="datetime1">
              <a:rPr lang="nl-BE" smtClean="0"/>
              <a:t>17/07/2020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/>
              <a:t>Computer Science, DTAI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A297500-7527-634B-90F4-69D0994C32B4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6375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61" r:id="rId9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chemeClr val="tx2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2" userDrawn="1">
          <p15:clr>
            <a:srgbClr val="F26B43"/>
          </p15:clr>
        </p15:guide>
        <p15:guide id="2" pos="7319" userDrawn="1">
          <p15:clr>
            <a:srgbClr val="F26B43"/>
          </p15:clr>
        </p15:guide>
        <p15:guide id="3" orient="horz" pos="3857" userDrawn="1">
          <p15:clr>
            <a:srgbClr val="F26B43"/>
          </p15:clr>
        </p15:guide>
        <p15:guide id="4" pos="36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6210000"/>
            <a:ext cx="12192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200" y="6353999"/>
            <a:ext cx="1008305" cy="360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16000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444DD117-97A6-41F8-8971-BB8AC0AC76A9}" type="datetime1">
              <a:rPr lang="nl-BE" smtClean="0"/>
              <a:t>17/07/2020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/>
              <a:t>Computer Science, DTAI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A297500-7527-634B-90F4-69D0994C32B4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32523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chemeClr val="tx2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people.cs.kuleuven.be/~lorenzo.perini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6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6.jp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6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6.jp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2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png"/><Relationship Id="rId5" Type="http://schemas.openxmlformats.org/officeDocument/2006/relationships/image" Target="../media/image220.png"/><Relationship Id="rId4" Type="http://schemas.openxmlformats.org/officeDocument/2006/relationships/image" Target="../media/image6.jp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0.png"/><Relationship Id="rId3" Type="http://schemas.openxmlformats.org/officeDocument/2006/relationships/image" Target="../media/image29.png"/><Relationship Id="rId12" Type="http://schemas.openxmlformats.org/officeDocument/2006/relationships/image" Target="../media/image220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6.jpg"/><Relationship Id="rId10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0.png"/><Relationship Id="rId3" Type="http://schemas.openxmlformats.org/officeDocument/2006/relationships/image" Target="../media/image25.jpg"/><Relationship Id="rId12" Type="http://schemas.openxmlformats.org/officeDocument/2006/relationships/image" Target="../media/image220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6.jpg"/><Relationship Id="rId5" Type="http://schemas.openxmlformats.org/officeDocument/2006/relationships/image" Target="../media/image31.png"/><Relationship Id="rId10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hyperlink" Target="https://github.com/Lorenzo-Perini/Confidence_AD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cs.kuleuven.be/~lorenzo.perini/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575999" y="1080000"/>
            <a:ext cx="11509984" cy="4024798"/>
          </a:xfrm>
        </p:spPr>
        <p:txBody>
          <a:bodyPr>
            <a:normAutofit/>
          </a:bodyPr>
          <a:lstStyle/>
          <a:p>
            <a:pPr algn="ctr"/>
            <a:r>
              <a:rPr lang="en-US" sz="4400" b="1" i="1" dirty="0">
                <a:solidFill>
                  <a:schemeClr val="bg1">
                    <a:lumMod val="85000"/>
                  </a:schemeClr>
                </a:solidFill>
              </a:rPr>
              <a:t>Quantifying the Confidence of Anomaly Detectors in Their Example-Wise Predictions</a:t>
            </a:r>
            <a:endParaRPr lang="nl-NL" sz="4400" dirty="0"/>
          </a:p>
        </p:txBody>
      </p:sp>
      <p:sp>
        <p:nvSpPr>
          <p:cNvPr id="6" name="Ondertitel 8">
            <a:extLst>
              <a:ext uri="{FF2B5EF4-FFF2-40B4-BE49-F238E27FC236}">
                <a16:creationId xmlns:a16="http://schemas.microsoft.com/office/drawing/2014/main" id="{F4613117-A45C-4900-85A9-09E7A6A300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998" y="5392800"/>
            <a:ext cx="7931898" cy="1127269"/>
          </a:xfrm>
        </p:spPr>
        <p:txBody>
          <a:bodyPr>
            <a:normAutofit fontScale="92500"/>
          </a:bodyPr>
          <a:lstStyle/>
          <a:p>
            <a:r>
              <a:rPr lang="it-IT" sz="2800" b="1" i="1" dirty="0">
                <a:solidFill>
                  <a:schemeClr val="bg2">
                    <a:lumMod val="10000"/>
                  </a:schemeClr>
                </a:solidFill>
              </a:rPr>
              <a:t>Lorenzo Perini</a:t>
            </a:r>
            <a:r>
              <a:rPr lang="it-IT" sz="2800" i="1" dirty="0">
                <a:solidFill>
                  <a:schemeClr val="bg2">
                    <a:lumMod val="10000"/>
                  </a:schemeClr>
                </a:solidFill>
              </a:rPr>
              <a:t>, Vincent Vercruyssen, Jesse Davis</a:t>
            </a:r>
          </a:p>
          <a:p>
            <a:r>
              <a:rPr lang="it-IT" sz="2800" i="1" dirty="0">
                <a:solidFill>
                  <a:schemeClr val="bg2">
                    <a:lumMod val="10000"/>
                  </a:schemeClr>
                </a:solidFill>
              </a:rPr>
              <a:t>ECML - PKDD 2020</a:t>
            </a:r>
          </a:p>
        </p:txBody>
      </p:sp>
      <p:pic>
        <p:nvPicPr>
          <p:cNvPr id="3" name="Picture 2" descr="A picture containing drawing, food, plate&#10;&#10;Description automatically generated">
            <a:extLst>
              <a:ext uri="{FF2B5EF4-FFF2-40B4-BE49-F238E27FC236}">
                <a16:creationId xmlns:a16="http://schemas.microsoft.com/office/drawing/2014/main" id="{67F943C4-4229-4090-9BD7-5C5839C0D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8249" y="337931"/>
            <a:ext cx="1216586" cy="734080"/>
          </a:xfrm>
          <a:prstGeom prst="rect">
            <a:avLst/>
          </a:prstGeom>
        </p:spPr>
      </p:pic>
      <p:pic>
        <p:nvPicPr>
          <p:cNvPr id="5" name="Picture 4" descr="A picture containing ax&#10;&#10;Description automatically generated">
            <a:extLst>
              <a:ext uri="{FF2B5EF4-FFF2-40B4-BE49-F238E27FC236}">
                <a16:creationId xmlns:a16="http://schemas.microsoft.com/office/drawing/2014/main" id="{E64AAA13-7085-47E7-851E-5C9E2DA71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2015" y="6307913"/>
            <a:ext cx="442992" cy="360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72097F-CFCC-40C0-90FA-6095E901138E}"/>
              </a:ext>
            </a:extLst>
          </p:cNvPr>
          <p:cNvSpPr txBox="1"/>
          <p:nvPr/>
        </p:nvSpPr>
        <p:spPr>
          <a:xfrm>
            <a:off x="6487412" y="5940718"/>
            <a:ext cx="5512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i="1" dirty="0">
                <a:hlinkClick r:id="rId4"/>
              </a:rPr>
              <a:t>https://people.cs.kuleuven.be/~lorenzo.perini/</a:t>
            </a:r>
            <a:endParaRPr lang="it-IT" sz="1600" i="1" dirty="0"/>
          </a:p>
          <a:p>
            <a:pPr algn="r"/>
            <a:endParaRPr lang="it-IT" sz="800" i="1" dirty="0">
              <a:solidFill>
                <a:schemeClr val="bg2">
                  <a:lumMod val="10000"/>
                </a:schemeClr>
              </a:solidFill>
            </a:endParaRPr>
          </a:p>
          <a:p>
            <a:pPr algn="r"/>
            <a:r>
              <a:rPr lang="it-IT" sz="1600" i="1" dirty="0">
                <a:solidFill>
                  <a:schemeClr val="bg2">
                    <a:lumMod val="10000"/>
                  </a:schemeClr>
                </a:solidFill>
              </a:rPr>
              <a:t>@LorenzoPerini95</a:t>
            </a:r>
          </a:p>
        </p:txBody>
      </p:sp>
    </p:spTree>
    <p:extLst>
      <p:ext uri="{BB962C8B-B14F-4D97-AF65-F5344CB8AC3E}">
        <p14:creationId xmlns:p14="http://schemas.microsoft.com/office/powerpoint/2010/main" val="782611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17E32938-8D63-4A68-8D95-956955CAD8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5316" y="874644"/>
            <a:ext cx="5532188" cy="529207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59576-99FD-495B-A321-5C7C629F9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10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FED91A1-C437-42AB-BB6E-6C83B8C04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</p:spPr>
        <p:txBody>
          <a:bodyPr>
            <a:normAutofit/>
          </a:bodyPr>
          <a:lstStyle/>
          <a:p>
            <a:r>
              <a:rPr lang="it-IT" sz="3200" b="1" i="1" dirty="0"/>
              <a:t>Do Density Estimators Capture Uncertainty in Class Prediction?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64E8F00-7923-4DF8-95F0-137C6D63F791}"/>
              </a:ext>
            </a:extLst>
          </p:cNvPr>
          <p:cNvSpPr/>
          <p:nvPr/>
        </p:nvSpPr>
        <p:spPr>
          <a:xfrm>
            <a:off x="669132" y="2334053"/>
            <a:ext cx="4526323" cy="1465219"/>
          </a:xfrm>
          <a:prstGeom prst="roundRect">
            <a:avLst/>
          </a:prstGeom>
          <a:solidFill>
            <a:schemeClr val="bg1">
              <a:lumMod val="75000"/>
              <a:alpha val="55000"/>
            </a:schemeClr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200" dirty="0">
                <a:solidFill>
                  <a:schemeClr val="bg2">
                    <a:lumMod val="10000"/>
                  </a:schemeClr>
                </a:solidFill>
              </a:rPr>
              <a:t>Although the predicted class changes many times, the outlier probability keeps being high</a:t>
            </a:r>
          </a:p>
        </p:txBody>
      </p:sp>
      <p:cxnSp>
        <p:nvCxnSpPr>
          <p:cNvPr id="6" name="Connector: Elbow 5">
            <a:extLst>
              <a:ext uri="{FF2B5EF4-FFF2-40B4-BE49-F238E27FC236}">
                <a16:creationId xmlns:a16="http://schemas.microsoft.com/office/drawing/2014/main" id="{EF77261B-9939-4F81-830D-1B82F8230330}"/>
              </a:ext>
            </a:extLst>
          </p:cNvPr>
          <p:cNvCxnSpPr>
            <a:cxnSpLocks/>
            <a:stCxn id="16" idx="2"/>
          </p:cNvCxnSpPr>
          <p:nvPr/>
        </p:nvCxnSpPr>
        <p:spPr>
          <a:xfrm rot="16200000" flipH="1">
            <a:off x="3140437" y="3591129"/>
            <a:ext cx="1886632" cy="2302918"/>
          </a:xfrm>
          <a:prstGeom prst="bentConnector2">
            <a:avLst/>
          </a:prstGeom>
          <a:ln w="38100">
            <a:solidFill>
              <a:schemeClr val="tx1">
                <a:lumMod val="50000"/>
                <a:alpha val="7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drawing, food, plate&#10;&#10;Description automatically generated">
            <a:extLst>
              <a:ext uri="{FF2B5EF4-FFF2-40B4-BE49-F238E27FC236}">
                <a16:creationId xmlns:a16="http://schemas.microsoft.com/office/drawing/2014/main" id="{127F9EB7-5757-4E19-A638-114EC651D8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6737" y="6337850"/>
            <a:ext cx="648000" cy="3909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354643-9789-45FA-A36A-11D2171C0C69}"/>
              </a:ext>
            </a:extLst>
          </p:cNvPr>
          <p:cNvSpPr txBox="1"/>
          <p:nvPr/>
        </p:nvSpPr>
        <p:spPr>
          <a:xfrm>
            <a:off x="9947184" y="1789290"/>
            <a:ext cx="16688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2">
                    <a:lumMod val="10000"/>
                  </a:schemeClr>
                </a:solidFill>
                <a:cs typeface="Calibri" panose="020F0502020204030204" pitchFamily="34" charset="0"/>
              </a:rPr>
              <a:t>Prediction:</a:t>
            </a:r>
            <a:endParaRPr lang="en-US" sz="2200" dirty="0">
              <a:solidFill>
                <a:srgbClr val="002A7E"/>
              </a:solidFill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A7E"/>
                </a:solidFill>
                <a:cs typeface="Calibri" panose="020F0502020204030204" pitchFamily="34" charset="0"/>
              </a:rPr>
              <a:t>Normal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C00000"/>
                </a:solidFill>
                <a:cs typeface="Calibri" panose="020F0502020204030204" pitchFamily="34" charset="0"/>
              </a:rPr>
              <a:t>Anomaly</a:t>
            </a:r>
            <a:endParaRPr lang="en-US" sz="2200" dirty="0">
              <a:solidFill>
                <a:schemeClr val="bg2">
                  <a:lumMod val="10000"/>
                </a:schemeClr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592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959E846C-7CCC-47A7-BDF9-E062430DE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0356" y="924339"/>
            <a:ext cx="5532188" cy="52959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59576-99FD-495B-A321-5C7C629F9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11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FED91A1-C437-42AB-BB6E-6C83B8C04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b="1" i="1" dirty="0"/>
              <a:t>Confidence Is a Novel Measure of Consistency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338E44E-9C08-48BC-AA9A-68F5841A29F0}"/>
              </a:ext>
            </a:extLst>
          </p:cNvPr>
          <p:cNvSpPr txBox="1"/>
          <p:nvPr/>
        </p:nvSpPr>
        <p:spPr>
          <a:xfrm>
            <a:off x="576000" y="1573847"/>
            <a:ext cx="58447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2">
                  <a:lumMod val="10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4087E77-EFDE-4E6C-AA5A-34F0B0AE07BC}"/>
              </a:ext>
            </a:extLst>
          </p:cNvPr>
          <p:cNvSpPr/>
          <p:nvPr/>
        </p:nvSpPr>
        <p:spPr>
          <a:xfrm>
            <a:off x="668764" y="2245380"/>
            <a:ext cx="4520933" cy="1539138"/>
          </a:xfrm>
          <a:prstGeom prst="roundRect">
            <a:avLst/>
          </a:prstGeom>
          <a:solidFill>
            <a:schemeClr val="bg1">
              <a:lumMod val="75000"/>
              <a:alpha val="55000"/>
            </a:schemeClr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2">
                    <a:lumMod val="10000"/>
                  </a:schemeClr>
                </a:solidFill>
                <a:cs typeface="Calibri" panose="020F0502020204030204" pitchFamily="34" charset="0"/>
              </a:rPr>
              <a:t>When the class is </a:t>
            </a:r>
            <a:r>
              <a:rPr lang="en-US" sz="2200" dirty="0">
                <a:solidFill>
                  <a:srgbClr val="002A7E"/>
                </a:solidFill>
                <a:cs typeface="Calibri" panose="020F0502020204030204" pitchFamily="34" charset="0"/>
              </a:rPr>
              <a:t>Normal</a:t>
            </a:r>
            <a:r>
              <a:rPr lang="en-US" sz="2200" dirty="0">
                <a:solidFill>
                  <a:schemeClr val="bg2">
                    <a:lumMod val="10000"/>
                  </a:schemeClr>
                </a:solidFill>
                <a:cs typeface="Calibri" panose="020F0502020204030204" pitchFamily="34" charset="0"/>
              </a:rPr>
              <a:t>, the confidence is around </a:t>
            </a:r>
            <a:r>
              <a:rPr lang="en-US" sz="2200" b="1" dirty="0">
                <a:solidFill>
                  <a:schemeClr val="bg2">
                    <a:lumMod val="10000"/>
                  </a:schemeClr>
                </a:solidFill>
                <a:cs typeface="Calibri" panose="020F0502020204030204" pitchFamily="34" charset="0"/>
              </a:rPr>
              <a:t>60%</a:t>
            </a:r>
            <a:endParaRPr lang="en-US" sz="2200" dirty="0">
              <a:solidFill>
                <a:schemeClr val="bg2">
                  <a:lumMod val="10000"/>
                </a:schemeClr>
              </a:solidFill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2">
                    <a:lumMod val="10000"/>
                  </a:schemeClr>
                </a:solidFill>
                <a:cs typeface="Calibri" panose="020F0502020204030204" pitchFamily="34" charset="0"/>
              </a:rPr>
              <a:t>When the class is </a:t>
            </a:r>
            <a:r>
              <a:rPr lang="en-US" sz="2200" dirty="0">
                <a:solidFill>
                  <a:srgbClr val="C00000"/>
                </a:solidFill>
                <a:cs typeface="Calibri" panose="020F0502020204030204" pitchFamily="34" charset="0"/>
              </a:rPr>
              <a:t>Anomaly</a:t>
            </a:r>
            <a:r>
              <a:rPr lang="en-US" sz="2200" dirty="0">
                <a:solidFill>
                  <a:schemeClr val="bg2">
                    <a:lumMod val="10000"/>
                  </a:schemeClr>
                </a:solidFill>
                <a:cs typeface="Calibri" panose="020F0502020204030204" pitchFamily="34" charset="0"/>
              </a:rPr>
              <a:t>, the confidence is around </a:t>
            </a:r>
            <a:r>
              <a:rPr lang="en-US" sz="2200" b="1" dirty="0">
                <a:solidFill>
                  <a:schemeClr val="bg2">
                    <a:lumMod val="10000"/>
                  </a:schemeClr>
                </a:solidFill>
                <a:cs typeface="Calibri" panose="020F0502020204030204" pitchFamily="34" charset="0"/>
              </a:rPr>
              <a:t>40%</a:t>
            </a:r>
            <a:endParaRPr lang="en-US" sz="2200" dirty="0">
              <a:solidFill>
                <a:schemeClr val="bg2">
                  <a:lumMod val="10000"/>
                </a:schemeClr>
              </a:solidFill>
              <a:cs typeface="Calibri" panose="020F0502020204030204" pitchFamily="34" charset="0"/>
            </a:endParaRPr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99C64520-10B9-4610-B747-AB476B407E38}"/>
              </a:ext>
            </a:extLst>
          </p:cNvPr>
          <p:cNvCxnSpPr>
            <a:cxnSpLocks/>
            <a:stCxn id="8" idx="2"/>
          </p:cNvCxnSpPr>
          <p:nvPr/>
        </p:nvCxnSpPr>
        <p:spPr>
          <a:xfrm rot="16200000" flipH="1">
            <a:off x="3404989" y="3308760"/>
            <a:ext cx="1618904" cy="2570420"/>
          </a:xfrm>
          <a:prstGeom prst="bentConnector2">
            <a:avLst/>
          </a:prstGeom>
          <a:ln w="38100">
            <a:solidFill>
              <a:schemeClr val="tx1">
                <a:lumMod val="50000"/>
                <a:alpha val="7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drawing, food, plate&#10;&#10;Description automatically generated">
            <a:extLst>
              <a:ext uri="{FF2B5EF4-FFF2-40B4-BE49-F238E27FC236}">
                <a16:creationId xmlns:a16="http://schemas.microsoft.com/office/drawing/2014/main" id="{03B4F117-7A4E-4FB9-A5D7-805820AD1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6737" y="6337850"/>
            <a:ext cx="648000" cy="3909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8816001-E7FD-4A2D-87B7-23F13FFD1A4F}"/>
              </a:ext>
            </a:extLst>
          </p:cNvPr>
          <p:cNvSpPr txBox="1"/>
          <p:nvPr/>
        </p:nvSpPr>
        <p:spPr>
          <a:xfrm>
            <a:off x="9947184" y="1789290"/>
            <a:ext cx="16688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2">
                    <a:lumMod val="10000"/>
                  </a:schemeClr>
                </a:solidFill>
                <a:cs typeface="Calibri" panose="020F0502020204030204" pitchFamily="34" charset="0"/>
              </a:rPr>
              <a:t>Prediction:</a:t>
            </a:r>
            <a:endParaRPr lang="en-US" sz="2200" dirty="0">
              <a:solidFill>
                <a:srgbClr val="002A7E"/>
              </a:solidFill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A7E"/>
                </a:solidFill>
                <a:cs typeface="Calibri" panose="020F0502020204030204" pitchFamily="34" charset="0"/>
              </a:rPr>
              <a:t>Normal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C00000"/>
                </a:solidFill>
                <a:cs typeface="Calibri" panose="020F0502020204030204" pitchFamily="34" charset="0"/>
              </a:rPr>
              <a:t>Anomaly</a:t>
            </a:r>
            <a:endParaRPr lang="en-US" sz="2200" dirty="0">
              <a:solidFill>
                <a:schemeClr val="bg2">
                  <a:lumMod val="10000"/>
                </a:schemeClr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6660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959E846C-7CCC-47A7-BDF9-E062430DE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0356" y="924339"/>
            <a:ext cx="5532188" cy="52959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59576-99FD-495B-A321-5C7C629F9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12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FED91A1-C437-42AB-BB6E-6C83B8C04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74516"/>
            <a:ext cx="11041200" cy="1152000"/>
          </a:xfrm>
        </p:spPr>
        <p:txBody>
          <a:bodyPr>
            <a:normAutofit/>
          </a:bodyPr>
          <a:lstStyle/>
          <a:p>
            <a:r>
              <a:rPr lang="it-IT" sz="3200" b="1" i="1" dirty="0"/>
              <a:t>Confidence Is NOT Outlier Probability because they measure fundamentally different things</a:t>
            </a:r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99C64520-10B9-4610-B747-AB476B407E38}"/>
              </a:ext>
            </a:extLst>
          </p:cNvPr>
          <p:cNvCxnSpPr>
            <a:cxnSpLocks/>
            <a:stCxn id="13" idx="2"/>
          </p:cNvCxnSpPr>
          <p:nvPr/>
        </p:nvCxnSpPr>
        <p:spPr>
          <a:xfrm rot="16200000" flipH="1">
            <a:off x="3274323" y="3477760"/>
            <a:ext cx="812536" cy="3645474"/>
          </a:xfrm>
          <a:prstGeom prst="bentConnector2">
            <a:avLst/>
          </a:prstGeom>
          <a:ln w="38100">
            <a:solidFill>
              <a:schemeClr val="tx1">
                <a:lumMod val="50000"/>
                <a:alpha val="7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drawing, food, plate&#10;&#10;Description automatically generated">
            <a:extLst>
              <a:ext uri="{FF2B5EF4-FFF2-40B4-BE49-F238E27FC236}">
                <a16:creationId xmlns:a16="http://schemas.microsoft.com/office/drawing/2014/main" id="{03B4F117-7A4E-4FB9-A5D7-805820AD1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6737" y="6337850"/>
            <a:ext cx="648000" cy="39099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7244294-80B3-417C-B68A-BE9BB796D4EF}"/>
              </a:ext>
            </a:extLst>
          </p:cNvPr>
          <p:cNvSpPr/>
          <p:nvPr/>
        </p:nvSpPr>
        <p:spPr>
          <a:xfrm>
            <a:off x="3320696" y="3021495"/>
            <a:ext cx="2363620" cy="1872733"/>
          </a:xfrm>
          <a:prstGeom prst="roundRect">
            <a:avLst/>
          </a:prstGeom>
          <a:solidFill>
            <a:schemeClr val="bg1">
              <a:lumMod val="75000"/>
              <a:alpha val="55000"/>
            </a:schemeClr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2">
                    <a:lumMod val="10000"/>
                  </a:schemeClr>
                </a:solidFill>
                <a:cs typeface="Calibri" panose="020F0502020204030204" pitchFamily="34" charset="0"/>
              </a:rPr>
              <a:t>Confidence measures the consistency in predicting the same class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220EBB3-113C-406B-817C-BEEEAC019936}"/>
              </a:ext>
            </a:extLst>
          </p:cNvPr>
          <p:cNvSpPr/>
          <p:nvPr/>
        </p:nvSpPr>
        <p:spPr>
          <a:xfrm>
            <a:off x="576000" y="3021495"/>
            <a:ext cx="2563708" cy="1872734"/>
          </a:xfrm>
          <a:prstGeom prst="roundRect">
            <a:avLst/>
          </a:prstGeom>
          <a:solidFill>
            <a:schemeClr val="bg1">
              <a:lumMod val="75000"/>
              <a:alpha val="55000"/>
            </a:schemeClr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2">
                    <a:lumMod val="10000"/>
                  </a:schemeClr>
                </a:solidFill>
                <a:cs typeface="Calibri" panose="020F0502020204030204" pitchFamily="34" charset="0"/>
              </a:rPr>
              <a:t>Outlier probability measures the probability of belonging to the anomaly class</a:t>
            </a:r>
          </a:p>
        </p:txBody>
      </p: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23FD40AC-702B-4C50-80DE-4A4F7BBC867F}"/>
              </a:ext>
            </a:extLst>
          </p:cNvPr>
          <p:cNvCxnSpPr>
            <a:cxnSpLocks/>
            <a:stCxn id="10" idx="2"/>
          </p:cNvCxnSpPr>
          <p:nvPr/>
        </p:nvCxnSpPr>
        <p:spPr>
          <a:xfrm rot="16200000" flipH="1">
            <a:off x="4743461" y="4653273"/>
            <a:ext cx="518914" cy="1000824"/>
          </a:xfrm>
          <a:prstGeom prst="bentConnector2">
            <a:avLst/>
          </a:prstGeom>
          <a:ln w="38100">
            <a:solidFill>
              <a:schemeClr val="tx1">
                <a:lumMod val="50000"/>
                <a:alpha val="7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D756737-9558-4E60-BE0E-D718498242F6}"/>
              </a:ext>
            </a:extLst>
          </p:cNvPr>
          <p:cNvSpPr txBox="1"/>
          <p:nvPr/>
        </p:nvSpPr>
        <p:spPr>
          <a:xfrm>
            <a:off x="9947184" y="1789290"/>
            <a:ext cx="16688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2">
                    <a:lumMod val="10000"/>
                  </a:schemeClr>
                </a:solidFill>
                <a:cs typeface="Calibri" panose="020F0502020204030204" pitchFamily="34" charset="0"/>
              </a:rPr>
              <a:t>Prediction:</a:t>
            </a:r>
            <a:endParaRPr lang="en-US" sz="2200" dirty="0">
              <a:solidFill>
                <a:srgbClr val="002A7E"/>
              </a:solidFill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A7E"/>
                </a:solidFill>
                <a:cs typeface="Calibri" panose="020F0502020204030204" pitchFamily="34" charset="0"/>
              </a:rPr>
              <a:t>Normal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C00000"/>
                </a:solidFill>
                <a:cs typeface="Calibri" panose="020F0502020204030204" pitchFamily="34" charset="0"/>
              </a:rPr>
              <a:t>Anomaly</a:t>
            </a:r>
            <a:endParaRPr lang="en-US" sz="2200" dirty="0">
              <a:solidFill>
                <a:schemeClr val="bg2">
                  <a:lumMod val="10000"/>
                </a:schemeClr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1222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3A9EB1-3A1D-4D5A-AFF4-9BB563238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13</a:t>
            </a:fld>
            <a:endParaRPr lang="nl-NL"/>
          </a:p>
        </p:txBody>
      </p:sp>
      <p:sp>
        <p:nvSpPr>
          <p:cNvPr id="104" name="Title 4">
            <a:extLst>
              <a:ext uri="{FF2B5EF4-FFF2-40B4-BE49-F238E27FC236}">
                <a16:creationId xmlns:a16="http://schemas.microsoft.com/office/drawing/2014/main" id="{471C34A4-0C73-49DB-A8A1-59C76672D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288" y="207036"/>
            <a:ext cx="11552898" cy="1152000"/>
          </a:xfrm>
        </p:spPr>
        <p:txBody>
          <a:bodyPr>
            <a:normAutofit/>
          </a:bodyPr>
          <a:lstStyle/>
          <a:p>
            <a:r>
              <a:rPr lang="it-IT" sz="3200" b="1" i="1" dirty="0"/>
              <a:t>3 Steps of Standard Unsupervised Anomaly Detection</a:t>
            </a:r>
            <a:endParaRPr lang="it-IT" sz="32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7" name="Picture 26" descr="A picture containing drawing, food, plate&#10;&#10;Description automatically generated">
            <a:extLst>
              <a:ext uri="{FF2B5EF4-FFF2-40B4-BE49-F238E27FC236}">
                <a16:creationId xmlns:a16="http://schemas.microsoft.com/office/drawing/2014/main" id="{283659F5-C989-4A10-BD78-396253702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6737" y="6337850"/>
            <a:ext cx="648000" cy="390999"/>
          </a:xfrm>
          <a:prstGeom prst="rect">
            <a:avLst/>
          </a:prstGeom>
        </p:spPr>
      </p:pic>
      <p:pic>
        <p:nvPicPr>
          <p:cNvPr id="28" name="Graphic 27" descr="Database">
            <a:extLst>
              <a:ext uri="{FF2B5EF4-FFF2-40B4-BE49-F238E27FC236}">
                <a16:creationId xmlns:a16="http://schemas.microsoft.com/office/drawing/2014/main" id="{4733B56E-CFA4-48C5-81DF-DC78BD972C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5060" y="2043751"/>
            <a:ext cx="2604052" cy="260405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0096FB5-83F1-4E5A-BAAB-9C99DAAE90B3}"/>
              </a:ext>
            </a:extLst>
          </p:cNvPr>
          <p:cNvSpPr txBox="1"/>
          <p:nvPr/>
        </p:nvSpPr>
        <p:spPr>
          <a:xfrm>
            <a:off x="633364" y="4418337"/>
            <a:ext cx="21274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2">
                    <a:lumMod val="10000"/>
                  </a:schemeClr>
                </a:solidFill>
                <a:cs typeface="Calibri" panose="020F0502020204030204" pitchFamily="34" charset="0"/>
              </a:rPr>
              <a:t>Unlabeled Data</a:t>
            </a:r>
          </a:p>
        </p:txBody>
      </p:sp>
    </p:spTree>
    <p:extLst>
      <p:ext uri="{BB962C8B-B14F-4D97-AF65-F5344CB8AC3E}">
        <p14:creationId xmlns:p14="http://schemas.microsoft.com/office/powerpoint/2010/main" val="39761238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3A9EB1-3A1D-4D5A-AFF4-9BB563238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14</a:t>
            </a:fld>
            <a:endParaRPr lang="nl-NL"/>
          </a:p>
        </p:txBody>
      </p:sp>
      <p:sp>
        <p:nvSpPr>
          <p:cNvPr id="104" name="Title 4">
            <a:extLst>
              <a:ext uri="{FF2B5EF4-FFF2-40B4-BE49-F238E27FC236}">
                <a16:creationId xmlns:a16="http://schemas.microsoft.com/office/drawing/2014/main" id="{471C34A4-0C73-49DB-A8A1-59C76672D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288" y="207036"/>
            <a:ext cx="11552898" cy="1152000"/>
          </a:xfrm>
        </p:spPr>
        <p:txBody>
          <a:bodyPr>
            <a:normAutofit/>
          </a:bodyPr>
          <a:lstStyle/>
          <a:p>
            <a:r>
              <a:rPr lang="it-IT" sz="3200" b="1" i="1" dirty="0"/>
              <a:t>3 Steps of Standard Unsupervised Anomaly Detection</a:t>
            </a:r>
            <a:endParaRPr lang="it-IT" sz="3200" dirty="0">
              <a:solidFill>
                <a:schemeClr val="tx1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8" name="Table 4">
                <a:extLst>
                  <a:ext uri="{FF2B5EF4-FFF2-40B4-BE49-F238E27FC236}">
                    <a16:creationId xmlns:a16="http://schemas.microsoft.com/office/drawing/2014/main" id="{C41FC507-9570-44DC-904D-3303C9FC9DC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768619" y="1697712"/>
              <a:ext cx="1536786" cy="3589404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635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  <a:tableStyleId>{5C22544A-7EE6-4342-B048-85BDC9FD1C3A}</a:tableStyleId>
                  </a:tblPr>
                  <a:tblGrid>
                    <a:gridCol w="1536786">
                      <a:extLst>
                        <a:ext uri="{9D8B030D-6E8A-4147-A177-3AD203B41FA5}">
                          <a16:colId xmlns:a16="http://schemas.microsoft.com/office/drawing/2014/main" val="2651242705"/>
                        </a:ext>
                      </a:extLst>
                    </a:gridCol>
                  </a:tblGrid>
                  <a:tr h="534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/>
                            <a:t>Anomaly Scores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613907084"/>
                      </a:ext>
                    </a:extLst>
                  </a:tr>
                  <a:tr h="3213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it-IT" sz="1800" b="0" i="1" baseline="-25000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it-IT" sz="1800" baseline="-25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841536832"/>
                      </a:ext>
                    </a:extLst>
                  </a:tr>
                  <a:tr h="32138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it-IT" sz="1800" b="0" i="1" baseline="-25000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oMath>
                            </m:oMathPara>
                          </a14:m>
                          <a:endParaRPr lang="it-IT" sz="1800" baseline="-25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150499416"/>
                      </a:ext>
                    </a:extLst>
                  </a:tr>
                  <a:tr h="32636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it-IT" sz="1800" b="0" i="1" baseline="-2500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it-IT" sz="1800" baseline="-25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345881297"/>
                      </a:ext>
                    </a:extLst>
                  </a:tr>
                  <a:tr h="32138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it-IT" sz="1800" b="0" i="1" baseline="-25000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it-IT" sz="1800" baseline="-25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259041338"/>
                      </a:ext>
                    </a:extLst>
                  </a:tr>
                  <a:tr h="32636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it-IT" sz="18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958181426"/>
                      </a:ext>
                    </a:extLst>
                  </a:tr>
                  <a:tr h="32138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it-IT" sz="1800" b="0" i="1" baseline="-25000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oMath>
                            </m:oMathPara>
                          </a14:m>
                          <a:endParaRPr lang="it-IT" sz="1800" baseline="-25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411064356"/>
                      </a:ext>
                    </a:extLst>
                  </a:tr>
                  <a:tr h="32138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it-IT" sz="18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76441940"/>
                      </a:ext>
                    </a:extLst>
                  </a:tr>
                  <a:tr h="32138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it-IT" sz="1800" b="0" i="0" baseline="-25000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it-IT" sz="1800" baseline="-25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41928871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8" name="Table 4">
                <a:extLst>
                  <a:ext uri="{FF2B5EF4-FFF2-40B4-BE49-F238E27FC236}">
                    <a16:creationId xmlns:a16="http://schemas.microsoft.com/office/drawing/2014/main" id="{C41FC507-9570-44DC-904D-3303C9FC9DC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768619" y="1697712"/>
              <a:ext cx="1536786" cy="3589404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635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  <a:tableStyleId>{5C22544A-7EE6-4342-B048-85BDC9FD1C3A}</a:tableStyleId>
                  </a:tblPr>
                  <a:tblGrid>
                    <a:gridCol w="1536786">
                      <a:extLst>
                        <a:ext uri="{9D8B030D-6E8A-4147-A177-3AD203B41FA5}">
                          <a16:colId xmlns:a16="http://schemas.microsoft.com/office/drawing/2014/main" val="2651242705"/>
                        </a:ext>
                      </a:extLst>
                    </a:gridCol>
                  </a:tblGrid>
                  <a:tr h="701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/>
                            <a:t>Anomaly Scores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613907084"/>
                      </a:ext>
                    </a:extLst>
                  </a:tr>
                  <a:tr h="359474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534" t="-223729" r="-5929" b="-7355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41536832"/>
                      </a:ext>
                    </a:extLst>
                  </a:tr>
                  <a:tr h="359474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534" t="-323729" r="-5929" b="-6355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0499416"/>
                      </a:ext>
                    </a:extLst>
                  </a:tr>
                  <a:tr h="359474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534" t="-423729" r="-5929" b="-5355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45881297"/>
                      </a:ext>
                    </a:extLst>
                  </a:tr>
                  <a:tr h="359474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534" t="-515000" r="-5929" b="-42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5904133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534" t="-615000" r="-5929" b="-32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58181426"/>
                      </a:ext>
                    </a:extLst>
                  </a:tr>
                  <a:tr h="359474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534" t="-727119" r="-5929" b="-23220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06435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534" t="-813333" r="-5929" b="-12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6441940"/>
                      </a:ext>
                    </a:extLst>
                  </a:tr>
                  <a:tr h="359474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534" t="-928814" r="-5929" b="-3050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1928871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8" name="Arrow: Right 47">
            <a:extLst>
              <a:ext uri="{FF2B5EF4-FFF2-40B4-BE49-F238E27FC236}">
                <a16:creationId xmlns:a16="http://schemas.microsoft.com/office/drawing/2014/main" id="{7AF10143-775B-4529-8C1C-951056355CAC}"/>
              </a:ext>
            </a:extLst>
          </p:cNvPr>
          <p:cNvSpPr/>
          <p:nvPr/>
        </p:nvSpPr>
        <p:spPr>
          <a:xfrm>
            <a:off x="2832302" y="3206173"/>
            <a:ext cx="649357" cy="597886"/>
          </a:xfrm>
          <a:prstGeom prst="rightArrow">
            <a:avLst/>
          </a:prstGeom>
          <a:solidFill>
            <a:schemeClr val="tx1">
              <a:lumMod val="75000"/>
              <a:lumOff val="25000"/>
              <a:alpha val="50000"/>
            </a:schemeClr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697D14A-DB05-4B65-A51B-F0985365F483}"/>
              </a:ext>
            </a:extLst>
          </p:cNvPr>
          <p:cNvSpPr txBox="1"/>
          <p:nvPr/>
        </p:nvSpPr>
        <p:spPr>
          <a:xfrm>
            <a:off x="2804215" y="2811667"/>
            <a:ext cx="7390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2">
                    <a:lumMod val="10000"/>
                  </a:schemeClr>
                </a:solidFill>
                <a:cs typeface="Calibri" panose="020F0502020204030204" pitchFamily="34" charset="0"/>
              </a:rPr>
              <a:t>Map</a:t>
            </a:r>
          </a:p>
        </p:txBody>
      </p:sp>
      <p:pic>
        <p:nvPicPr>
          <p:cNvPr id="27" name="Picture 26" descr="A picture containing drawing, food, plate&#10;&#10;Description automatically generated">
            <a:extLst>
              <a:ext uri="{FF2B5EF4-FFF2-40B4-BE49-F238E27FC236}">
                <a16:creationId xmlns:a16="http://schemas.microsoft.com/office/drawing/2014/main" id="{283659F5-C989-4A10-BD78-396253702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6737" y="6337850"/>
            <a:ext cx="648000" cy="390999"/>
          </a:xfrm>
          <a:prstGeom prst="rect">
            <a:avLst/>
          </a:prstGeom>
        </p:spPr>
      </p:pic>
      <p:pic>
        <p:nvPicPr>
          <p:cNvPr id="28" name="Graphic 27" descr="Database">
            <a:extLst>
              <a:ext uri="{FF2B5EF4-FFF2-40B4-BE49-F238E27FC236}">
                <a16:creationId xmlns:a16="http://schemas.microsoft.com/office/drawing/2014/main" id="{4733B56E-CFA4-48C5-81DF-DC78BD972C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5060" y="2043751"/>
            <a:ext cx="2604052" cy="260405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0096FB5-83F1-4E5A-BAAB-9C99DAAE90B3}"/>
              </a:ext>
            </a:extLst>
          </p:cNvPr>
          <p:cNvSpPr txBox="1"/>
          <p:nvPr/>
        </p:nvSpPr>
        <p:spPr>
          <a:xfrm>
            <a:off x="633364" y="4418337"/>
            <a:ext cx="21274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2">
                    <a:lumMod val="10000"/>
                  </a:schemeClr>
                </a:solidFill>
                <a:cs typeface="Calibri" panose="020F0502020204030204" pitchFamily="34" charset="0"/>
              </a:rPr>
              <a:t>Unlabeled Data</a:t>
            </a:r>
          </a:p>
        </p:txBody>
      </p:sp>
    </p:spTree>
    <p:extLst>
      <p:ext uri="{BB962C8B-B14F-4D97-AF65-F5344CB8AC3E}">
        <p14:creationId xmlns:p14="http://schemas.microsoft.com/office/powerpoint/2010/main" val="26472406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3A9EB1-3A1D-4D5A-AFF4-9BB563238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15</a:t>
            </a:fld>
            <a:endParaRPr lang="nl-NL"/>
          </a:p>
        </p:txBody>
      </p:sp>
      <p:sp>
        <p:nvSpPr>
          <p:cNvPr id="104" name="Title 4">
            <a:extLst>
              <a:ext uri="{FF2B5EF4-FFF2-40B4-BE49-F238E27FC236}">
                <a16:creationId xmlns:a16="http://schemas.microsoft.com/office/drawing/2014/main" id="{471C34A4-0C73-49DB-A8A1-59C76672D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288" y="207036"/>
            <a:ext cx="11552898" cy="1152000"/>
          </a:xfrm>
        </p:spPr>
        <p:txBody>
          <a:bodyPr>
            <a:normAutofit/>
          </a:bodyPr>
          <a:lstStyle/>
          <a:p>
            <a:r>
              <a:rPr lang="it-IT" sz="3200" b="1" i="1" dirty="0"/>
              <a:t>3 Steps of Standard Unsupervised Anomaly Detection</a:t>
            </a:r>
            <a:endParaRPr lang="it-IT" sz="3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A91F6A7E-3602-41C8-B452-217D709E8665}"/>
              </a:ext>
            </a:extLst>
          </p:cNvPr>
          <p:cNvSpPr/>
          <p:nvPr/>
        </p:nvSpPr>
        <p:spPr>
          <a:xfrm>
            <a:off x="5629708" y="3206173"/>
            <a:ext cx="649357" cy="597886"/>
          </a:xfrm>
          <a:prstGeom prst="rightArrow">
            <a:avLst/>
          </a:prstGeom>
          <a:solidFill>
            <a:schemeClr val="tx1">
              <a:lumMod val="75000"/>
              <a:lumOff val="25000"/>
              <a:alpha val="50000"/>
            </a:schemeClr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72F8674-7BE3-4EBF-9EAF-8355F66048C0}"/>
              </a:ext>
            </a:extLst>
          </p:cNvPr>
          <p:cNvSpPr txBox="1"/>
          <p:nvPr/>
        </p:nvSpPr>
        <p:spPr>
          <a:xfrm rot="20777072">
            <a:off x="7176465" y="4164563"/>
            <a:ext cx="649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i="1" dirty="0">
                <a:solidFill>
                  <a:schemeClr val="bg2">
                    <a:lumMod val="10000"/>
                  </a:schemeClr>
                </a:solidFill>
                <a:cs typeface="Calibri" panose="020F0502020204030204" pitchFamily="34" charset="0"/>
              </a:rPr>
              <a:t>yes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7770E0F-7C10-4375-8325-76315FB77234}"/>
              </a:ext>
            </a:extLst>
          </p:cNvPr>
          <p:cNvSpPr txBox="1"/>
          <p:nvPr/>
        </p:nvSpPr>
        <p:spPr>
          <a:xfrm rot="1036688">
            <a:off x="7098759" y="4899709"/>
            <a:ext cx="649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i="1" dirty="0">
                <a:solidFill>
                  <a:schemeClr val="bg2">
                    <a:lumMod val="10000"/>
                  </a:schemeClr>
                </a:solidFill>
                <a:cs typeface="Calibri" panose="020F0502020204030204" pitchFamily="34" charset="0"/>
              </a:rPr>
              <a:t>no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8" name="Table 4">
                <a:extLst>
                  <a:ext uri="{FF2B5EF4-FFF2-40B4-BE49-F238E27FC236}">
                    <a16:creationId xmlns:a16="http://schemas.microsoft.com/office/drawing/2014/main" id="{C41FC507-9570-44DC-904D-3303C9FC9DC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768619" y="1697712"/>
              <a:ext cx="1536786" cy="3589404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635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  <a:tableStyleId>{5C22544A-7EE6-4342-B048-85BDC9FD1C3A}</a:tableStyleId>
                  </a:tblPr>
                  <a:tblGrid>
                    <a:gridCol w="1536786">
                      <a:extLst>
                        <a:ext uri="{9D8B030D-6E8A-4147-A177-3AD203B41FA5}">
                          <a16:colId xmlns:a16="http://schemas.microsoft.com/office/drawing/2014/main" val="2651242705"/>
                        </a:ext>
                      </a:extLst>
                    </a:gridCol>
                  </a:tblGrid>
                  <a:tr h="534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/>
                            <a:t>Anomaly Scores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613907084"/>
                      </a:ext>
                    </a:extLst>
                  </a:tr>
                  <a:tr h="3213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it-IT" sz="1800" b="0" i="1" baseline="-25000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it-IT" sz="1800" baseline="-25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841536832"/>
                      </a:ext>
                    </a:extLst>
                  </a:tr>
                  <a:tr h="32138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it-IT" sz="1800" b="0" i="1" baseline="-25000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oMath>
                            </m:oMathPara>
                          </a14:m>
                          <a:endParaRPr lang="it-IT" sz="1800" baseline="-25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150499416"/>
                      </a:ext>
                    </a:extLst>
                  </a:tr>
                  <a:tr h="32636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it-IT" sz="1800" b="0" i="1" baseline="-2500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it-IT" sz="1800" baseline="-25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345881297"/>
                      </a:ext>
                    </a:extLst>
                  </a:tr>
                  <a:tr h="32138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it-IT" sz="1800" b="0" i="1" baseline="-25000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it-IT" sz="1800" baseline="-25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259041338"/>
                      </a:ext>
                    </a:extLst>
                  </a:tr>
                  <a:tr h="32636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it-IT" sz="18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958181426"/>
                      </a:ext>
                    </a:extLst>
                  </a:tr>
                  <a:tr h="32138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it-IT" sz="1800" b="0" i="1" baseline="-25000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oMath>
                            </m:oMathPara>
                          </a14:m>
                          <a:endParaRPr lang="it-IT" sz="1800" baseline="-25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411064356"/>
                      </a:ext>
                    </a:extLst>
                  </a:tr>
                  <a:tr h="32138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it-IT" sz="18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76441940"/>
                      </a:ext>
                    </a:extLst>
                  </a:tr>
                  <a:tr h="32138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it-IT" sz="1800" b="0" i="0" baseline="-25000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it-IT" sz="1800" baseline="-25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41928871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8" name="Table 4">
                <a:extLst>
                  <a:ext uri="{FF2B5EF4-FFF2-40B4-BE49-F238E27FC236}">
                    <a16:creationId xmlns:a16="http://schemas.microsoft.com/office/drawing/2014/main" id="{C41FC507-9570-44DC-904D-3303C9FC9DC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768619" y="1697712"/>
              <a:ext cx="1536786" cy="3589404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635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  <a:tableStyleId>{5C22544A-7EE6-4342-B048-85BDC9FD1C3A}</a:tableStyleId>
                  </a:tblPr>
                  <a:tblGrid>
                    <a:gridCol w="1536786">
                      <a:extLst>
                        <a:ext uri="{9D8B030D-6E8A-4147-A177-3AD203B41FA5}">
                          <a16:colId xmlns:a16="http://schemas.microsoft.com/office/drawing/2014/main" val="2651242705"/>
                        </a:ext>
                      </a:extLst>
                    </a:gridCol>
                  </a:tblGrid>
                  <a:tr h="701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/>
                            <a:t>Anomaly Scores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613907084"/>
                      </a:ext>
                    </a:extLst>
                  </a:tr>
                  <a:tr h="359474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534" t="-223729" r="-5929" b="-7355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41536832"/>
                      </a:ext>
                    </a:extLst>
                  </a:tr>
                  <a:tr h="359474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534" t="-323729" r="-5929" b="-6355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0499416"/>
                      </a:ext>
                    </a:extLst>
                  </a:tr>
                  <a:tr h="359474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534" t="-423729" r="-5929" b="-5355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45881297"/>
                      </a:ext>
                    </a:extLst>
                  </a:tr>
                  <a:tr h="359474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534" t="-515000" r="-5929" b="-42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5904133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534" t="-615000" r="-5929" b="-32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58181426"/>
                      </a:ext>
                    </a:extLst>
                  </a:tr>
                  <a:tr h="359474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534" t="-727119" r="-5929" b="-23220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06435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534" t="-813333" r="-5929" b="-12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6441940"/>
                      </a:ext>
                    </a:extLst>
                  </a:tr>
                  <a:tr h="359474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534" t="-928814" r="-5929" b="-3050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1928871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9" name="Table 4">
                <a:extLst>
                  <a:ext uri="{FF2B5EF4-FFF2-40B4-BE49-F238E27FC236}">
                    <a16:creationId xmlns:a16="http://schemas.microsoft.com/office/drawing/2014/main" id="{7FF69301-D3AC-4A47-B36A-C698B6EDE0EB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603368" y="1710414"/>
              <a:ext cx="1536786" cy="3589404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635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  <a:tableStyleId>{5C22544A-7EE6-4342-B048-85BDC9FD1C3A}</a:tableStyleId>
                  </a:tblPr>
                  <a:tblGrid>
                    <a:gridCol w="1536786">
                      <a:extLst>
                        <a:ext uri="{9D8B030D-6E8A-4147-A177-3AD203B41FA5}">
                          <a16:colId xmlns:a16="http://schemas.microsoft.com/office/drawing/2014/main" val="2651242705"/>
                        </a:ext>
                      </a:extLst>
                    </a:gridCol>
                  </a:tblGrid>
                  <a:tr h="534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/>
                            <a:t>Anomaly Ranking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613907084"/>
                      </a:ext>
                    </a:extLst>
                  </a:tr>
                  <a:tr h="3213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it-IT" sz="1800" b="0" i="1" baseline="-2500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it-IT" sz="1800" baseline="-25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841536832"/>
                      </a:ext>
                    </a:extLst>
                  </a:tr>
                  <a:tr h="32138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it-IT" sz="1800" b="0" i="1" baseline="-2500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it-IT" sz="1800" baseline="-25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150499416"/>
                      </a:ext>
                    </a:extLst>
                  </a:tr>
                  <a:tr h="32636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it-IT" sz="1800" b="0" i="1" baseline="-2500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it-IT" sz="1800" baseline="-25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345881297"/>
                      </a:ext>
                    </a:extLst>
                  </a:tr>
                  <a:tr h="32138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it-IT" sz="1800" b="0" i="1" baseline="-25000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it-IT" sz="1800" baseline="-25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259041338"/>
                      </a:ext>
                    </a:extLst>
                  </a:tr>
                  <a:tr h="32636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it-IT" sz="18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958181426"/>
                      </a:ext>
                    </a:extLst>
                  </a:tr>
                  <a:tr h="32138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it-IT" sz="1800" b="0" i="1" baseline="-25000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oMath>
                            </m:oMathPara>
                          </a14:m>
                          <a:endParaRPr lang="it-IT" sz="1800" baseline="-25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411064356"/>
                      </a:ext>
                    </a:extLst>
                  </a:tr>
                  <a:tr h="32138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it-IT" sz="18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76441940"/>
                      </a:ext>
                    </a:extLst>
                  </a:tr>
                  <a:tr h="32138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m:rPr>
                                    <m:sty m:val="p"/>
                                  </m:rPr>
                                  <a:rPr lang="it-IT" sz="1800" b="0" i="0" baseline="-2500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oMath>
                            </m:oMathPara>
                          </a14:m>
                          <a:endParaRPr lang="it-IT" sz="1800" baseline="-25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41928871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9" name="Table 4">
                <a:extLst>
                  <a:ext uri="{FF2B5EF4-FFF2-40B4-BE49-F238E27FC236}">
                    <a16:creationId xmlns:a16="http://schemas.microsoft.com/office/drawing/2014/main" id="{7FF69301-D3AC-4A47-B36A-C698B6EDE0EB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603368" y="1710414"/>
              <a:ext cx="1536786" cy="3589404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635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  <a:tableStyleId>{5C22544A-7EE6-4342-B048-85BDC9FD1C3A}</a:tableStyleId>
                  </a:tblPr>
                  <a:tblGrid>
                    <a:gridCol w="1536786">
                      <a:extLst>
                        <a:ext uri="{9D8B030D-6E8A-4147-A177-3AD203B41FA5}">
                          <a16:colId xmlns:a16="http://schemas.microsoft.com/office/drawing/2014/main" val="2651242705"/>
                        </a:ext>
                      </a:extLst>
                    </a:gridCol>
                  </a:tblGrid>
                  <a:tr h="701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/>
                            <a:t>Anomaly Ranking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613907084"/>
                      </a:ext>
                    </a:extLst>
                  </a:tr>
                  <a:tr h="359474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5534" t="-223729" r="-5929" b="-7355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41536832"/>
                      </a:ext>
                    </a:extLst>
                  </a:tr>
                  <a:tr h="359474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5534" t="-323729" r="-5929" b="-6355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0499416"/>
                      </a:ext>
                    </a:extLst>
                  </a:tr>
                  <a:tr h="359474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5534" t="-423729" r="-5929" b="-5355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45881297"/>
                      </a:ext>
                    </a:extLst>
                  </a:tr>
                  <a:tr h="359474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5534" t="-515000" r="-5929" b="-42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5904133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5534" t="-615000" r="-5929" b="-32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58181426"/>
                      </a:ext>
                    </a:extLst>
                  </a:tr>
                  <a:tr h="359474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5534" t="-727119" r="-5929" b="-23220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06435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5534" t="-813333" r="-5929" b="-12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6441940"/>
                      </a:ext>
                    </a:extLst>
                  </a:tr>
                  <a:tr h="359474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5534" t="-928814" r="-5929" b="-3050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1928871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8" name="Arrow: Right 47">
            <a:extLst>
              <a:ext uri="{FF2B5EF4-FFF2-40B4-BE49-F238E27FC236}">
                <a16:creationId xmlns:a16="http://schemas.microsoft.com/office/drawing/2014/main" id="{7AF10143-775B-4529-8C1C-951056355CAC}"/>
              </a:ext>
            </a:extLst>
          </p:cNvPr>
          <p:cNvSpPr/>
          <p:nvPr/>
        </p:nvSpPr>
        <p:spPr>
          <a:xfrm>
            <a:off x="2832302" y="3206173"/>
            <a:ext cx="649357" cy="597886"/>
          </a:xfrm>
          <a:prstGeom prst="rightArrow">
            <a:avLst/>
          </a:prstGeom>
          <a:solidFill>
            <a:schemeClr val="tx1">
              <a:lumMod val="75000"/>
              <a:lumOff val="25000"/>
              <a:alpha val="50000"/>
            </a:schemeClr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29EBF62-D102-44C1-8EF9-026EBEA4DA79}"/>
              </a:ext>
            </a:extLst>
          </p:cNvPr>
          <p:cNvSpPr txBox="1"/>
          <p:nvPr/>
        </p:nvSpPr>
        <p:spPr>
          <a:xfrm>
            <a:off x="5597126" y="2811668"/>
            <a:ext cx="7145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2">
                    <a:lumMod val="10000"/>
                  </a:schemeClr>
                </a:solidFill>
                <a:cs typeface="Calibri" panose="020F0502020204030204" pitchFamily="34" charset="0"/>
              </a:rPr>
              <a:t>Sort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697D14A-DB05-4B65-A51B-F0985365F483}"/>
              </a:ext>
            </a:extLst>
          </p:cNvPr>
          <p:cNvSpPr txBox="1"/>
          <p:nvPr/>
        </p:nvSpPr>
        <p:spPr>
          <a:xfrm>
            <a:off x="2804215" y="2811667"/>
            <a:ext cx="7390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2">
                    <a:lumMod val="10000"/>
                  </a:schemeClr>
                </a:solidFill>
                <a:cs typeface="Calibri" panose="020F0502020204030204" pitchFamily="34" charset="0"/>
              </a:rPr>
              <a:t>Map</a:t>
            </a:r>
          </a:p>
        </p:txBody>
      </p:sp>
      <p:pic>
        <p:nvPicPr>
          <p:cNvPr id="27" name="Picture 26" descr="A picture containing drawing, food, plate&#10;&#10;Description automatically generated">
            <a:extLst>
              <a:ext uri="{FF2B5EF4-FFF2-40B4-BE49-F238E27FC236}">
                <a16:creationId xmlns:a16="http://schemas.microsoft.com/office/drawing/2014/main" id="{283659F5-C989-4A10-BD78-3962537021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6737" y="6337850"/>
            <a:ext cx="648000" cy="390999"/>
          </a:xfrm>
          <a:prstGeom prst="rect">
            <a:avLst/>
          </a:prstGeom>
        </p:spPr>
      </p:pic>
      <p:pic>
        <p:nvPicPr>
          <p:cNvPr id="28" name="Graphic 27" descr="Database">
            <a:extLst>
              <a:ext uri="{FF2B5EF4-FFF2-40B4-BE49-F238E27FC236}">
                <a16:creationId xmlns:a16="http://schemas.microsoft.com/office/drawing/2014/main" id="{4733B56E-CFA4-48C5-81DF-DC78BD972C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5060" y="2043751"/>
            <a:ext cx="2604052" cy="260405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0096FB5-83F1-4E5A-BAAB-9C99DAAE90B3}"/>
              </a:ext>
            </a:extLst>
          </p:cNvPr>
          <p:cNvSpPr txBox="1"/>
          <p:nvPr/>
        </p:nvSpPr>
        <p:spPr>
          <a:xfrm>
            <a:off x="633364" y="4418337"/>
            <a:ext cx="21274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2">
                    <a:lumMod val="10000"/>
                  </a:schemeClr>
                </a:solidFill>
                <a:cs typeface="Calibri" panose="020F0502020204030204" pitchFamily="34" charset="0"/>
              </a:rPr>
              <a:t>Unlabeled Data</a:t>
            </a:r>
          </a:p>
        </p:txBody>
      </p:sp>
    </p:spTree>
    <p:extLst>
      <p:ext uri="{BB962C8B-B14F-4D97-AF65-F5344CB8AC3E}">
        <p14:creationId xmlns:p14="http://schemas.microsoft.com/office/powerpoint/2010/main" val="31182794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3A9EB1-3A1D-4D5A-AFF4-9BB563238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16</a:t>
            </a:fld>
            <a:endParaRPr lang="nl-NL"/>
          </a:p>
        </p:txBody>
      </p:sp>
      <p:sp>
        <p:nvSpPr>
          <p:cNvPr id="104" name="Title 4">
            <a:extLst>
              <a:ext uri="{FF2B5EF4-FFF2-40B4-BE49-F238E27FC236}">
                <a16:creationId xmlns:a16="http://schemas.microsoft.com/office/drawing/2014/main" id="{471C34A4-0C73-49DB-A8A1-59C76672D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288" y="207036"/>
            <a:ext cx="11552898" cy="1152000"/>
          </a:xfrm>
        </p:spPr>
        <p:txBody>
          <a:bodyPr>
            <a:normAutofit/>
          </a:bodyPr>
          <a:lstStyle/>
          <a:p>
            <a:r>
              <a:rPr lang="it-IT" sz="3200" b="1" i="1" dirty="0"/>
              <a:t>3 Steps of Standard Unsupervised Anomaly Detection</a:t>
            </a:r>
            <a:endParaRPr lang="it-IT" sz="3200" dirty="0">
              <a:solidFill>
                <a:schemeClr val="tx1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: Diagonal Corners Rounded 24">
                <a:extLst>
                  <a:ext uri="{FF2B5EF4-FFF2-40B4-BE49-F238E27FC236}">
                    <a16:creationId xmlns:a16="http://schemas.microsoft.com/office/drawing/2014/main" id="{A75FCA76-0D4A-49F6-AB61-F3EE9BC1BD9C}"/>
                  </a:ext>
                </a:extLst>
              </p:cNvPr>
              <p:cNvSpPr/>
              <p:nvPr/>
            </p:nvSpPr>
            <p:spPr>
              <a:xfrm>
                <a:off x="4930658" y="5451931"/>
                <a:ext cx="6128534" cy="677232"/>
              </a:xfrm>
              <a:prstGeom prst="round2DiagRect">
                <a:avLst/>
              </a:prstGeom>
              <a:solidFill>
                <a:srgbClr val="FFC000">
                  <a:alpha val="45000"/>
                </a:srgbClr>
              </a:solidFill>
              <a:ln w="254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2200" b="1" i="1" dirty="0">
                    <a:solidFill>
                      <a:srgbClr val="A80000"/>
                    </a:solidFill>
                  </a:rPr>
                  <a:t>Threshold</a:t>
                </a:r>
                <a:r>
                  <a:rPr lang="it-IT" sz="2200" b="1" dirty="0">
                    <a:solidFill>
                      <a:srgbClr val="A8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sz="2200" b="1" i="1" smtClean="0">
                        <a:solidFill>
                          <a:srgbClr val="A8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200" b="1" i="1" smtClean="0">
                        <a:solidFill>
                          <a:srgbClr val="A80000"/>
                        </a:solidFill>
                        <a:latin typeface="Cambria Math" panose="02040503050406030204" pitchFamily="18" charset="0"/>
                      </a:rPr>
                      <m:t>𝒏</m:t>
                    </m:r>
                    <m:r>
                      <a:rPr lang="it-IT" sz="2200" b="1" i="1" smtClean="0">
                        <a:solidFill>
                          <a:srgbClr val="A8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it-IT" sz="2200" b="1" i="1" smtClean="0">
                        <a:solidFill>
                          <a:srgbClr val="A8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𝜸</m:t>
                    </m:r>
                  </m:oMath>
                </a14:m>
                <a:endParaRPr lang="it-IT" sz="2200" b="1" dirty="0">
                  <a:solidFill>
                    <a:srgbClr val="A80000"/>
                  </a:solidFill>
                </a:endParaRPr>
              </a:p>
              <a:p>
                <a:pPr algn="ctr"/>
                <a:r>
                  <a:rPr lang="it-IT" sz="2200" dirty="0">
                    <a:solidFill>
                      <a:srgbClr val="A8000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it-IT" sz="2200" b="1" i="1">
                        <a:solidFill>
                          <a:srgbClr val="A8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it-IT" sz="2200" dirty="0">
                    <a:solidFill>
                      <a:srgbClr val="A80000"/>
                    </a:solidFill>
                  </a:rPr>
                  <a:t> is the expected proportion of anomalies)</a:t>
                </a:r>
              </a:p>
            </p:txBody>
          </p:sp>
        </mc:Choice>
        <mc:Fallback xmlns="">
          <p:sp>
            <p:nvSpPr>
              <p:cNvPr id="25" name="Rectangle: Diagonal Corners Rounded 24">
                <a:extLst>
                  <a:ext uri="{FF2B5EF4-FFF2-40B4-BE49-F238E27FC236}">
                    <a16:creationId xmlns:a16="http://schemas.microsoft.com/office/drawing/2014/main" id="{A75FCA76-0D4A-49F6-AB61-F3EE9BC1BD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0658" y="5451931"/>
                <a:ext cx="6128534" cy="677232"/>
              </a:xfrm>
              <a:prstGeom prst="round2DiagRect">
                <a:avLst/>
              </a:prstGeom>
              <a:blipFill>
                <a:blip r:embed="rId2"/>
                <a:stretch>
                  <a:fillRect t="-8696" b="-23478"/>
                </a:stretch>
              </a:blipFill>
              <a:ln w="254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Arrow: Right 17">
            <a:extLst>
              <a:ext uri="{FF2B5EF4-FFF2-40B4-BE49-F238E27FC236}">
                <a16:creationId xmlns:a16="http://schemas.microsoft.com/office/drawing/2014/main" id="{A91F6A7E-3602-41C8-B452-217D709E8665}"/>
              </a:ext>
            </a:extLst>
          </p:cNvPr>
          <p:cNvSpPr/>
          <p:nvPr/>
        </p:nvSpPr>
        <p:spPr>
          <a:xfrm>
            <a:off x="5629708" y="3206173"/>
            <a:ext cx="649357" cy="597886"/>
          </a:xfrm>
          <a:prstGeom prst="rightArrow">
            <a:avLst/>
          </a:prstGeom>
          <a:solidFill>
            <a:schemeClr val="tx1">
              <a:lumMod val="75000"/>
              <a:lumOff val="25000"/>
              <a:alpha val="50000"/>
            </a:schemeClr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72F8674-7BE3-4EBF-9EAF-8355F66048C0}"/>
              </a:ext>
            </a:extLst>
          </p:cNvPr>
          <p:cNvSpPr txBox="1"/>
          <p:nvPr/>
        </p:nvSpPr>
        <p:spPr>
          <a:xfrm rot="20777072">
            <a:off x="7176465" y="4164563"/>
            <a:ext cx="649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i="1" dirty="0">
                <a:solidFill>
                  <a:schemeClr val="bg2">
                    <a:lumMod val="10000"/>
                  </a:schemeClr>
                </a:solidFill>
                <a:cs typeface="Calibri" panose="020F0502020204030204" pitchFamily="34" charset="0"/>
              </a:rPr>
              <a:t>yes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7770E0F-7C10-4375-8325-76315FB77234}"/>
              </a:ext>
            </a:extLst>
          </p:cNvPr>
          <p:cNvSpPr txBox="1"/>
          <p:nvPr/>
        </p:nvSpPr>
        <p:spPr>
          <a:xfrm rot="1036688">
            <a:off x="7098759" y="4899709"/>
            <a:ext cx="649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i="1" dirty="0">
                <a:solidFill>
                  <a:schemeClr val="bg2">
                    <a:lumMod val="10000"/>
                  </a:schemeClr>
                </a:solidFill>
                <a:cs typeface="Calibri" panose="020F0502020204030204" pitchFamily="34" charset="0"/>
              </a:rPr>
              <a:t>no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8" name="Table 4">
                <a:extLst>
                  <a:ext uri="{FF2B5EF4-FFF2-40B4-BE49-F238E27FC236}">
                    <a16:creationId xmlns:a16="http://schemas.microsoft.com/office/drawing/2014/main" id="{C41FC507-9570-44DC-904D-3303C9FC9DC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768619" y="1697712"/>
              <a:ext cx="1536786" cy="3589404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635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  <a:tableStyleId>{5C22544A-7EE6-4342-B048-85BDC9FD1C3A}</a:tableStyleId>
                  </a:tblPr>
                  <a:tblGrid>
                    <a:gridCol w="1536786">
                      <a:extLst>
                        <a:ext uri="{9D8B030D-6E8A-4147-A177-3AD203B41FA5}">
                          <a16:colId xmlns:a16="http://schemas.microsoft.com/office/drawing/2014/main" val="2651242705"/>
                        </a:ext>
                      </a:extLst>
                    </a:gridCol>
                  </a:tblGrid>
                  <a:tr h="534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/>
                            <a:t>Anomaly Scores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613907084"/>
                      </a:ext>
                    </a:extLst>
                  </a:tr>
                  <a:tr h="3213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it-IT" sz="1800" b="0" i="1" baseline="-25000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it-IT" sz="1800" baseline="-25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841536832"/>
                      </a:ext>
                    </a:extLst>
                  </a:tr>
                  <a:tr h="32138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it-IT" sz="1800" b="0" i="1" baseline="-25000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oMath>
                            </m:oMathPara>
                          </a14:m>
                          <a:endParaRPr lang="it-IT" sz="1800" baseline="-25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150499416"/>
                      </a:ext>
                    </a:extLst>
                  </a:tr>
                  <a:tr h="32636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it-IT" sz="1800" b="0" i="1" baseline="-2500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it-IT" sz="1800" baseline="-25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345881297"/>
                      </a:ext>
                    </a:extLst>
                  </a:tr>
                  <a:tr h="32138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it-IT" sz="1800" b="0" i="1" baseline="-25000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it-IT" sz="1800" baseline="-25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259041338"/>
                      </a:ext>
                    </a:extLst>
                  </a:tr>
                  <a:tr h="32636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it-IT" sz="18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958181426"/>
                      </a:ext>
                    </a:extLst>
                  </a:tr>
                  <a:tr h="32138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it-IT" sz="1800" b="0" i="1" baseline="-25000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oMath>
                            </m:oMathPara>
                          </a14:m>
                          <a:endParaRPr lang="it-IT" sz="1800" baseline="-25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411064356"/>
                      </a:ext>
                    </a:extLst>
                  </a:tr>
                  <a:tr h="32138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it-IT" sz="18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76441940"/>
                      </a:ext>
                    </a:extLst>
                  </a:tr>
                  <a:tr h="32138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it-IT" sz="1800" b="0" i="0" baseline="-25000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it-IT" sz="1800" baseline="-25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41928871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8" name="Table 4">
                <a:extLst>
                  <a:ext uri="{FF2B5EF4-FFF2-40B4-BE49-F238E27FC236}">
                    <a16:creationId xmlns:a16="http://schemas.microsoft.com/office/drawing/2014/main" id="{C41FC507-9570-44DC-904D-3303C9FC9DC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768619" y="1697712"/>
              <a:ext cx="1536786" cy="3589404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635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  <a:tableStyleId>{5C22544A-7EE6-4342-B048-85BDC9FD1C3A}</a:tableStyleId>
                  </a:tblPr>
                  <a:tblGrid>
                    <a:gridCol w="1536786">
                      <a:extLst>
                        <a:ext uri="{9D8B030D-6E8A-4147-A177-3AD203B41FA5}">
                          <a16:colId xmlns:a16="http://schemas.microsoft.com/office/drawing/2014/main" val="2651242705"/>
                        </a:ext>
                      </a:extLst>
                    </a:gridCol>
                  </a:tblGrid>
                  <a:tr h="701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/>
                            <a:t>Anomaly Scores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613907084"/>
                      </a:ext>
                    </a:extLst>
                  </a:tr>
                  <a:tr h="359474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534" t="-223729" r="-5929" b="-7355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41536832"/>
                      </a:ext>
                    </a:extLst>
                  </a:tr>
                  <a:tr h="359474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534" t="-323729" r="-5929" b="-6355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0499416"/>
                      </a:ext>
                    </a:extLst>
                  </a:tr>
                  <a:tr h="359474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534" t="-423729" r="-5929" b="-5355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45881297"/>
                      </a:ext>
                    </a:extLst>
                  </a:tr>
                  <a:tr h="359474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534" t="-515000" r="-5929" b="-42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5904133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534" t="-615000" r="-5929" b="-32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58181426"/>
                      </a:ext>
                    </a:extLst>
                  </a:tr>
                  <a:tr h="359474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534" t="-727119" r="-5929" b="-23220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06435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534" t="-813333" r="-5929" b="-12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6441940"/>
                      </a:ext>
                    </a:extLst>
                  </a:tr>
                  <a:tr h="359474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534" t="-928814" r="-5929" b="-3050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1928871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9" name="Table 4">
                <a:extLst>
                  <a:ext uri="{FF2B5EF4-FFF2-40B4-BE49-F238E27FC236}">
                    <a16:creationId xmlns:a16="http://schemas.microsoft.com/office/drawing/2014/main" id="{7FF69301-D3AC-4A47-B36A-C698B6EDE0EB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603368" y="1710414"/>
              <a:ext cx="1536786" cy="3589404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635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  <a:tableStyleId>{5C22544A-7EE6-4342-B048-85BDC9FD1C3A}</a:tableStyleId>
                  </a:tblPr>
                  <a:tblGrid>
                    <a:gridCol w="1536786">
                      <a:extLst>
                        <a:ext uri="{9D8B030D-6E8A-4147-A177-3AD203B41FA5}">
                          <a16:colId xmlns:a16="http://schemas.microsoft.com/office/drawing/2014/main" val="2651242705"/>
                        </a:ext>
                      </a:extLst>
                    </a:gridCol>
                  </a:tblGrid>
                  <a:tr h="534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/>
                            <a:t>Anomaly Ranking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613907084"/>
                      </a:ext>
                    </a:extLst>
                  </a:tr>
                  <a:tr h="3213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it-IT" sz="1800" b="0" i="1" baseline="-2500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it-IT" sz="1800" baseline="-25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841536832"/>
                      </a:ext>
                    </a:extLst>
                  </a:tr>
                  <a:tr h="32138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it-IT" sz="1800" b="0" i="1" baseline="-2500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it-IT" sz="1800" baseline="-25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150499416"/>
                      </a:ext>
                    </a:extLst>
                  </a:tr>
                  <a:tr h="32636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it-IT" sz="1800" b="0" i="1" baseline="-2500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it-IT" sz="1800" baseline="-25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345881297"/>
                      </a:ext>
                    </a:extLst>
                  </a:tr>
                  <a:tr h="32138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it-IT" sz="1800" b="0" i="1" baseline="-25000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it-IT" sz="1800" baseline="-25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259041338"/>
                      </a:ext>
                    </a:extLst>
                  </a:tr>
                  <a:tr h="32636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it-IT" sz="18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958181426"/>
                      </a:ext>
                    </a:extLst>
                  </a:tr>
                  <a:tr h="32138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it-IT" sz="1800" b="0" i="1" baseline="-25000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oMath>
                            </m:oMathPara>
                          </a14:m>
                          <a:endParaRPr lang="it-IT" sz="1800" baseline="-25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411064356"/>
                      </a:ext>
                    </a:extLst>
                  </a:tr>
                  <a:tr h="32138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it-IT" sz="18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76441940"/>
                      </a:ext>
                    </a:extLst>
                  </a:tr>
                  <a:tr h="32138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m:rPr>
                                    <m:sty m:val="p"/>
                                  </m:rPr>
                                  <a:rPr lang="it-IT" sz="1800" b="0" i="0" baseline="-2500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oMath>
                            </m:oMathPara>
                          </a14:m>
                          <a:endParaRPr lang="it-IT" sz="1800" baseline="-25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41928871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9" name="Table 4">
                <a:extLst>
                  <a:ext uri="{FF2B5EF4-FFF2-40B4-BE49-F238E27FC236}">
                    <a16:creationId xmlns:a16="http://schemas.microsoft.com/office/drawing/2014/main" id="{7FF69301-D3AC-4A47-B36A-C698B6EDE0EB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603368" y="1710414"/>
              <a:ext cx="1536786" cy="3589404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635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  <a:tableStyleId>{5C22544A-7EE6-4342-B048-85BDC9FD1C3A}</a:tableStyleId>
                  </a:tblPr>
                  <a:tblGrid>
                    <a:gridCol w="1536786">
                      <a:extLst>
                        <a:ext uri="{9D8B030D-6E8A-4147-A177-3AD203B41FA5}">
                          <a16:colId xmlns:a16="http://schemas.microsoft.com/office/drawing/2014/main" val="2651242705"/>
                        </a:ext>
                      </a:extLst>
                    </a:gridCol>
                  </a:tblGrid>
                  <a:tr h="701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/>
                            <a:t>Anomaly Ranking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613907084"/>
                      </a:ext>
                    </a:extLst>
                  </a:tr>
                  <a:tr h="359474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5534" t="-223729" r="-5929" b="-7355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41536832"/>
                      </a:ext>
                    </a:extLst>
                  </a:tr>
                  <a:tr h="359474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5534" t="-323729" r="-5929" b="-6355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0499416"/>
                      </a:ext>
                    </a:extLst>
                  </a:tr>
                  <a:tr h="359474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5534" t="-423729" r="-5929" b="-5355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45881297"/>
                      </a:ext>
                    </a:extLst>
                  </a:tr>
                  <a:tr h="359474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5534" t="-515000" r="-5929" b="-42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5904133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5534" t="-615000" r="-5929" b="-32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58181426"/>
                      </a:ext>
                    </a:extLst>
                  </a:tr>
                  <a:tr h="359474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5534" t="-727119" r="-5929" b="-23220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06435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5534" t="-813333" r="-5929" b="-12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6441940"/>
                      </a:ext>
                    </a:extLst>
                  </a:tr>
                  <a:tr h="359474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5534" t="-928814" r="-5929" b="-3050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1928871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8" name="Arrow: Right 47">
            <a:extLst>
              <a:ext uri="{FF2B5EF4-FFF2-40B4-BE49-F238E27FC236}">
                <a16:creationId xmlns:a16="http://schemas.microsoft.com/office/drawing/2014/main" id="{7AF10143-775B-4529-8C1C-951056355CAC}"/>
              </a:ext>
            </a:extLst>
          </p:cNvPr>
          <p:cNvSpPr/>
          <p:nvPr/>
        </p:nvSpPr>
        <p:spPr>
          <a:xfrm>
            <a:off x="2832302" y="3206173"/>
            <a:ext cx="649357" cy="597886"/>
          </a:xfrm>
          <a:prstGeom prst="rightArrow">
            <a:avLst/>
          </a:prstGeom>
          <a:solidFill>
            <a:schemeClr val="tx1">
              <a:lumMod val="75000"/>
              <a:lumOff val="25000"/>
              <a:alpha val="50000"/>
            </a:schemeClr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707E2B9-A9A3-49AA-B538-D08AA861015D}"/>
              </a:ext>
            </a:extLst>
          </p:cNvPr>
          <p:cNvCxnSpPr>
            <a:cxnSpLocks/>
          </p:cNvCxnSpPr>
          <p:nvPr/>
        </p:nvCxnSpPr>
        <p:spPr>
          <a:xfrm>
            <a:off x="6496879" y="3858755"/>
            <a:ext cx="1713760" cy="16269"/>
          </a:xfrm>
          <a:prstGeom prst="line">
            <a:avLst/>
          </a:prstGeom>
          <a:ln w="44450">
            <a:solidFill>
              <a:srgbClr val="A8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B29EBF62-D102-44C1-8EF9-026EBEA4DA79}"/>
              </a:ext>
            </a:extLst>
          </p:cNvPr>
          <p:cNvSpPr txBox="1"/>
          <p:nvPr/>
        </p:nvSpPr>
        <p:spPr>
          <a:xfrm>
            <a:off x="5597126" y="2811668"/>
            <a:ext cx="7145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2">
                    <a:lumMod val="10000"/>
                  </a:schemeClr>
                </a:solidFill>
                <a:cs typeface="Calibri" panose="020F0502020204030204" pitchFamily="34" charset="0"/>
              </a:rPr>
              <a:t>Sort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697D14A-DB05-4B65-A51B-F0985365F483}"/>
              </a:ext>
            </a:extLst>
          </p:cNvPr>
          <p:cNvSpPr txBox="1"/>
          <p:nvPr/>
        </p:nvSpPr>
        <p:spPr>
          <a:xfrm>
            <a:off x="2804215" y="2811667"/>
            <a:ext cx="7390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2">
                    <a:lumMod val="10000"/>
                  </a:schemeClr>
                </a:solidFill>
                <a:cs typeface="Calibri" panose="020F0502020204030204" pitchFamily="34" charset="0"/>
              </a:rPr>
              <a:t>Map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6B80623-9FB6-4C5F-AF7D-6B10C632C8E1}"/>
              </a:ext>
            </a:extLst>
          </p:cNvPr>
          <p:cNvCxnSpPr>
            <a:cxnSpLocks/>
          </p:cNvCxnSpPr>
          <p:nvPr/>
        </p:nvCxnSpPr>
        <p:spPr>
          <a:xfrm>
            <a:off x="8210639" y="3862068"/>
            <a:ext cx="0" cy="1589863"/>
          </a:xfrm>
          <a:prstGeom prst="straightConnector1">
            <a:avLst/>
          </a:prstGeom>
          <a:ln w="44450">
            <a:solidFill>
              <a:srgbClr val="A8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A picture containing drawing, food, plate&#10;&#10;Description automatically generated">
            <a:extLst>
              <a:ext uri="{FF2B5EF4-FFF2-40B4-BE49-F238E27FC236}">
                <a16:creationId xmlns:a16="http://schemas.microsoft.com/office/drawing/2014/main" id="{283659F5-C989-4A10-BD78-3962537021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6737" y="6337850"/>
            <a:ext cx="648000" cy="390999"/>
          </a:xfrm>
          <a:prstGeom prst="rect">
            <a:avLst/>
          </a:prstGeom>
        </p:spPr>
      </p:pic>
      <p:pic>
        <p:nvPicPr>
          <p:cNvPr id="28" name="Graphic 27" descr="Database">
            <a:extLst>
              <a:ext uri="{FF2B5EF4-FFF2-40B4-BE49-F238E27FC236}">
                <a16:creationId xmlns:a16="http://schemas.microsoft.com/office/drawing/2014/main" id="{4733B56E-CFA4-48C5-81DF-DC78BD972C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5060" y="2043751"/>
            <a:ext cx="2604052" cy="260405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0096FB5-83F1-4E5A-BAAB-9C99DAAE90B3}"/>
              </a:ext>
            </a:extLst>
          </p:cNvPr>
          <p:cNvSpPr txBox="1"/>
          <p:nvPr/>
        </p:nvSpPr>
        <p:spPr>
          <a:xfrm>
            <a:off x="633364" y="4418337"/>
            <a:ext cx="21274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2">
                    <a:lumMod val="10000"/>
                  </a:schemeClr>
                </a:solidFill>
                <a:cs typeface="Calibri" panose="020F0502020204030204" pitchFamily="34" charset="0"/>
              </a:rPr>
              <a:t>Unlabeled Data</a:t>
            </a:r>
          </a:p>
        </p:txBody>
      </p:sp>
    </p:spTree>
    <p:extLst>
      <p:ext uri="{BB962C8B-B14F-4D97-AF65-F5344CB8AC3E}">
        <p14:creationId xmlns:p14="http://schemas.microsoft.com/office/powerpoint/2010/main" val="13272909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3A9EB1-3A1D-4D5A-AFF4-9BB563238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17</a:t>
            </a:fld>
            <a:endParaRPr lang="nl-NL"/>
          </a:p>
        </p:txBody>
      </p:sp>
      <p:sp>
        <p:nvSpPr>
          <p:cNvPr id="104" name="Title 4">
            <a:extLst>
              <a:ext uri="{FF2B5EF4-FFF2-40B4-BE49-F238E27FC236}">
                <a16:creationId xmlns:a16="http://schemas.microsoft.com/office/drawing/2014/main" id="{471C34A4-0C73-49DB-A8A1-59C76672D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288" y="207036"/>
            <a:ext cx="11552898" cy="1152000"/>
          </a:xfrm>
        </p:spPr>
        <p:txBody>
          <a:bodyPr>
            <a:normAutofit/>
          </a:bodyPr>
          <a:lstStyle/>
          <a:p>
            <a:r>
              <a:rPr lang="it-IT" sz="3200" b="1" i="1" dirty="0"/>
              <a:t>3 Steps of Standard Unsupervised Anomaly Detection</a:t>
            </a:r>
            <a:endParaRPr lang="it-IT" sz="3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CF0F0DB2-4F0D-46E2-9A68-91B89641798E}"/>
              </a:ext>
            </a:extLst>
          </p:cNvPr>
          <p:cNvSpPr/>
          <p:nvPr/>
        </p:nvSpPr>
        <p:spPr>
          <a:xfrm>
            <a:off x="8464457" y="3206173"/>
            <a:ext cx="649357" cy="597886"/>
          </a:xfrm>
          <a:prstGeom prst="rightArrow">
            <a:avLst/>
          </a:prstGeom>
          <a:solidFill>
            <a:schemeClr val="tx1">
              <a:lumMod val="75000"/>
              <a:lumOff val="25000"/>
              <a:alpha val="50000"/>
            </a:schemeClr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A91F6A7E-3602-41C8-B452-217D709E8665}"/>
              </a:ext>
            </a:extLst>
          </p:cNvPr>
          <p:cNvSpPr/>
          <p:nvPr/>
        </p:nvSpPr>
        <p:spPr>
          <a:xfrm>
            <a:off x="5629708" y="3206173"/>
            <a:ext cx="649357" cy="597886"/>
          </a:xfrm>
          <a:prstGeom prst="rightArrow">
            <a:avLst/>
          </a:prstGeom>
          <a:solidFill>
            <a:schemeClr val="tx1">
              <a:lumMod val="75000"/>
              <a:lumOff val="25000"/>
              <a:alpha val="50000"/>
            </a:schemeClr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72F8674-7BE3-4EBF-9EAF-8355F66048C0}"/>
              </a:ext>
            </a:extLst>
          </p:cNvPr>
          <p:cNvSpPr txBox="1"/>
          <p:nvPr/>
        </p:nvSpPr>
        <p:spPr>
          <a:xfrm rot="20777072">
            <a:off x="7176465" y="4164563"/>
            <a:ext cx="649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i="1" dirty="0">
                <a:solidFill>
                  <a:schemeClr val="bg2">
                    <a:lumMod val="10000"/>
                  </a:schemeClr>
                </a:solidFill>
                <a:cs typeface="Calibri" panose="020F0502020204030204" pitchFamily="34" charset="0"/>
              </a:rPr>
              <a:t>yes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7770E0F-7C10-4375-8325-76315FB77234}"/>
              </a:ext>
            </a:extLst>
          </p:cNvPr>
          <p:cNvSpPr txBox="1"/>
          <p:nvPr/>
        </p:nvSpPr>
        <p:spPr>
          <a:xfrm rot="1036688">
            <a:off x="7098759" y="4899709"/>
            <a:ext cx="649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i="1" dirty="0">
                <a:solidFill>
                  <a:schemeClr val="bg2">
                    <a:lumMod val="10000"/>
                  </a:schemeClr>
                </a:solidFill>
                <a:cs typeface="Calibri" panose="020F0502020204030204" pitchFamily="34" charset="0"/>
              </a:rPr>
              <a:t>no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8" name="Table 4">
                <a:extLst>
                  <a:ext uri="{FF2B5EF4-FFF2-40B4-BE49-F238E27FC236}">
                    <a16:creationId xmlns:a16="http://schemas.microsoft.com/office/drawing/2014/main" id="{C41FC507-9570-44DC-904D-3303C9FC9DC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768619" y="1697712"/>
              <a:ext cx="1536786" cy="3589404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635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  <a:tableStyleId>{5C22544A-7EE6-4342-B048-85BDC9FD1C3A}</a:tableStyleId>
                  </a:tblPr>
                  <a:tblGrid>
                    <a:gridCol w="1536786">
                      <a:extLst>
                        <a:ext uri="{9D8B030D-6E8A-4147-A177-3AD203B41FA5}">
                          <a16:colId xmlns:a16="http://schemas.microsoft.com/office/drawing/2014/main" val="2651242705"/>
                        </a:ext>
                      </a:extLst>
                    </a:gridCol>
                  </a:tblGrid>
                  <a:tr h="534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/>
                            <a:t>Anomaly Scores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613907084"/>
                      </a:ext>
                    </a:extLst>
                  </a:tr>
                  <a:tr h="3213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it-IT" sz="1800" b="0" i="1" baseline="-25000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it-IT" sz="1800" baseline="-25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841536832"/>
                      </a:ext>
                    </a:extLst>
                  </a:tr>
                  <a:tr h="32138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it-IT" sz="1800" b="0" i="1" baseline="-25000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oMath>
                            </m:oMathPara>
                          </a14:m>
                          <a:endParaRPr lang="it-IT" sz="1800" baseline="-25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150499416"/>
                      </a:ext>
                    </a:extLst>
                  </a:tr>
                  <a:tr h="32636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it-IT" sz="1800" b="0" i="1" baseline="-2500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it-IT" sz="1800" baseline="-25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345881297"/>
                      </a:ext>
                    </a:extLst>
                  </a:tr>
                  <a:tr h="32138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it-IT" sz="1800" b="0" i="1" baseline="-25000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it-IT" sz="1800" baseline="-25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259041338"/>
                      </a:ext>
                    </a:extLst>
                  </a:tr>
                  <a:tr h="32636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it-IT" sz="18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958181426"/>
                      </a:ext>
                    </a:extLst>
                  </a:tr>
                  <a:tr h="32138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it-IT" sz="1800" b="0" i="1" baseline="-25000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oMath>
                            </m:oMathPara>
                          </a14:m>
                          <a:endParaRPr lang="it-IT" sz="1800" baseline="-25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411064356"/>
                      </a:ext>
                    </a:extLst>
                  </a:tr>
                  <a:tr h="32138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it-IT" sz="18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76441940"/>
                      </a:ext>
                    </a:extLst>
                  </a:tr>
                  <a:tr h="32138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it-IT" sz="1800" b="0" i="0" baseline="-25000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it-IT" sz="1800" baseline="-25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41928871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8" name="Table 4">
                <a:extLst>
                  <a:ext uri="{FF2B5EF4-FFF2-40B4-BE49-F238E27FC236}">
                    <a16:creationId xmlns:a16="http://schemas.microsoft.com/office/drawing/2014/main" id="{C41FC507-9570-44DC-904D-3303C9FC9DC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768619" y="1697712"/>
              <a:ext cx="1536786" cy="3589404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635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  <a:tableStyleId>{5C22544A-7EE6-4342-B048-85BDC9FD1C3A}</a:tableStyleId>
                  </a:tblPr>
                  <a:tblGrid>
                    <a:gridCol w="1536786">
                      <a:extLst>
                        <a:ext uri="{9D8B030D-6E8A-4147-A177-3AD203B41FA5}">
                          <a16:colId xmlns:a16="http://schemas.microsoft.com/office/drawing/2014/main" val="2651242705"/>
                        </a:ext>
                      </a:extLst>
                    </a:gridCol>
                  </a:tblGrid>
                  <a:tr h="701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/>
                            <a:t>Anomaly Scores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613907084"/>
                      </a:ext>
                    </a:extLst>
                  </a:tr>
                  <a:tr h="359474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534" t="-223729" r="-5929" b="-7355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41536832"/>
                      </a:ext>
                    </a:extLst>
                  </a:tr>
                  <a:tr h="359474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534" t="-323729" r="-5929" b="-6355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0499416"/>
                      </a:ext>
                    </a:extLst>
                  </a:tr>
                  <a:tr h="359474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534" t="-423729" r="-5929" b="-5355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45881297"/>
                      </a:ext>
                    </a:extLst>
                  </a:tr>
                  <a:tr h="359474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534" t="-515000" r="-5929" b="-42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5904133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534" t="-615000" r="-5929" b="-32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58181426"/>
                      </a:ext>
                    </a:extLst>
                  </a:tr>
                  <a:tr h="359474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534" t="-727119" r="-5929" b="-23220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06435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534" t="-813333" r="-5929" b="-12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6441940"/>
                      </a:ext>
                    </a:extLst>
                  </a:tr>
                  <a:tr h="359474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534" t="-928814" r="-5929" b="-3050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1928871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9" name="Table 4">
                <a:extLst>
                  <a:ext uri="{FF2B5EF4-FFF2-40B4-BE49-F238E27FC236}">
                    <a16:creationId xmlns:a16="http://schemas.microsoft.com/office/drawing/2014/main" id="{7FF69301-D3AC-4A47-B36A-C698B6EDE0EB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603368" y="1710414"/>
              <a:ext cx="1536786" cy="3589404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635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  <a:tableStyleId>{5C22544A-7EE6-4342-B048-85BDC9FD1C3A}</a:tableStyleId>
                  </a:tblPr>
                  <a:tblGrid>
                    <a:gridCol w="1536786">
                      <a:extLst>
                        <a:ext uri="{9D8B030D-6E8A-4147-A177-3AD203B41FA5}">
                          <a16:colId xmlns:a16="http://schemas.microsoft.com/office/drawing/2014/main" val="2651242705"/>
                        </a:ext>
                      </a:extLst>
                    </a:gridCol>
                  </a:tblGrid>
                  <a:tr h="534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/>
                            <a:t>Anomaly Ranking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613907084"/>
                      </a:ext>
                    </a:extLst>
                  </a:tr>
                  <a:tr h="3213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it-IT" sz="1800" b="0" i="1" baseline="-2500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it-IT" sz="1800" baseline="-25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841536832"/>
                      </a:ext>
                    </a:extLst>
                  </a:tr>
                  <a:tr h="32138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it-IT" sz="1800" b="0" i="1" baseline="-2500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it-IT" sz="1800" baseline="-25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150499416"/>
                      </a:ext>
                    </a:extLst>
                  </a:tr>
                  <a:tr h="32636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it-IT" sz="1800" b="0" i="1" baseline="-2500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it-IT" sz="1800" baseline="-25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345881297"/>
                      </a:ext>
                    </a:extLst>
                  </a:tr>
                  <a:tr h="32138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it-IT" sz="1800" b="0" i="1" baseline="-25000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it-IT" sz="1800" baseline="-25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259041338"/>
                      </a:ext>
                    </a:extLst>
                  </a:tr>
                  <a:tr h="32636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it-IT" sz="18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958181426"/>
                      </a:ext>
                    </a:extLst>
                  </a:tr>
                  <a:tr h="32138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it-IT" sz="1800" b="0" i="1" baseline="-25000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oMath>
                            </m:oMathPara>
                          </a14:m>
                          <a:endParaRPr lang="it-IT" sz="1800" baseline="-25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411064356"/>
                      </a:ext>
                    </a:extLst>
                  </a:tr>
                  <a:tr h="32138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it-IT" sz="18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76441940"/>
                      </a:ext>
                    </a:extLst>
                  </a:tr>
                  <a:tr h="32138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m:rPr>
                                    <m:sty m:val="p"/>
                                  </m:rPr>
                                  <a:rPr lang="it-IT" sz="1800" b="0" i="0" baseline="-2500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oMath>
                            </m:oMathPara>
                          </a14:m>
                          <a:endParaRPr lang="it-IT" sz="1800" baseline="-25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41928871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9" name="Table 4">
                <a:extLst>
                  <a:ext uri="{FF2B5EF4-FFF2-40B4-BE49-F238E27FC236}">
                    <a16:creationId xmlns:a16="http://schemas.microsoft.com/office/drawing/2014/main" id="{7FF69301-D3AC-4A47-B36A-C698B6EDE0EB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603368" y="1710414"/>
              <a:ext cx="1536786" cy="3589404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635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  <a:tableStyleId>{5C22544A-7EE6-4342-B048-85BDC9FD1C3A}</a:tableStyleId>
                  </a:tblPr>
                  <a:tblGrid>
                    <a:gridCol w="1536786">
                      <a:extLst>
                        <a:ext uri="{9D8B030D-6E8A-4147-A177-3AD203B41FA5}">
                          <a16:colId xmlns:a16="http://schemas.microsoft.com/office/drawing/2014/main" val="2651242705"/>
                        </a:ext>
                      </a:extLst>
                    </a:gridCol>
                  </a:tblGrid>
                  <a:tr h="701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/>
                            <a:t>Anomaly Ranking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613907084"/>
                      </a:ext>
                    </a:extLst>
                  </a:tr>
                  <a:tr h="359474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5534" t="-223729" r="-5929" b="-7355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41536832"/>
                      </a:ext>
                    </a:extLst>
                  </a:tr>
                  <a:tr h="359474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5534" t="-323729" r="-5929" b="-6355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0499416"/>
                      </a:ext>
                    </a:extLst>
                  </a:tr>
                  <a:tr h="359474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5534" t="-423729" r="-5929" b="-5355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45881297"/>
                      </a:ext>
                    </a:extLst>
                  </a:tr>
                  <a:tr h="359474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5534" t="-515000" r="-5929" b="-42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5904133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5534" t="-615000" r="-5929" b="-32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58181426"/>
                      </a:ext>
                    </a:extLst>
                  </a:tr>
                  <a:tr h="359474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5534" t="-727119" r="-5929" b="-23220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06435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5534" t="-813333" r="-5929" b="-12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6441940"/>
                      </a:ext>
                    </a:extLst>
                  </a:tr>
                  <a:tr h="359474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5534" t="-928814" r="-5929" b="-3050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1928871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1" name="Table 4">
                <a:extLst>
                  <a:ext uri="{FF2B5EF4-FFF2-40B4-BE49-F238E27FC236}">
                    <a16:creationId xmlns:a16="http://schemas.microsoft.com/office/drawing/2014/main" id="{9BE098D1-A4FA-48DD-912D-8A4572190852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9433918" y="1702553"/>
              <a:ext cx="1536786" cy="3589404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635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  <a:tableStyleId>{5C22544A-7EE6-4342-B048-85BDC9FD1C3A}</a:tableStyleId>
                  </a:tblPr>
                  <a:tblGrid>
                    <a:gridCol w="1536786">
                      <a:extLst>
                        <a:ext uri="{9D8B030D-6E8A-4147-A177-3AD203B41FA5}">
                          <a16:colId xmlns:a16="http://schemas.microsoft.com/office/drawing/2014/main" val="2651242705"/>
                        </a:ext>
                      </a:extLst>
                    </a:gridCol>
                  </a:tblGrid>
                  <a:tr h="534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/>
                            <a:t>Predicted Class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613907084"/>
                      </a:ext>
                    </a:extLst>
                  </a:tr>
                  <a:tr h="3213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</a:rPr>
                                  <m:t>𝐴𝑛𝑜𝑚𝑎𝑙𝑦</m:t>
                                </m:r>
                              </m:oMath>
                            </m:oMathPara>
                          </a14:m>
                          <a:endParaRPr lang="it-IT" sz="1800" baseline="-25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841536832"/>
                      </a:ext>
                    </a:extLst>
                  </a:tr>
                  <a:tr h="3213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</a:rPr>
                                  <m:t>𝐴𝑛𝑜𝑚𝑎𝑙𝑦</m:t>
                                </m:r>
                              </m:oMath>
                            </m:oMathPara>
                          </a14:m>
                          <a:endParaRPr lang="it-IT" sz="1800" baseline="-25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150499416"/>
                      </a:ext>
                    </a:extLst>
                  </a:tr>
                  <a:tr h="32636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</a:rPr>
                                  <m:t>𝐴𝑛𝑜𝑚𝑎𝑙𝑦</m:t>
                                </m:r>
                              </m:oMath>
                            </m:oMathPara>
                          </a14:m>
                          <a:endParaRPr lang="it-IT" sz="1800" baseline="-25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345881297"/>
                      </a:ext>
                    </a:extLst>
                  </a:tr>
                  <a:tr h="3213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</a:rPr>
                                  <m:t>𝐴𝑛𝑜𝑚𝑎𝑙𝑦</m:t>
                                </m:r>
                              </m:oMath>
                            </m:oMathPara>
                          </a14:m>
                          <a:endParaRPr lang="it-IT" sz="1800" baseline="-25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259041338"/>
                      </a:ext>
                    </a:extLst>
                  </a:tr>
                  <a:tr h="32636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it-IT" sz="18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958181426"/>
                      </a:ext>
                    </a:extLst>
                  </a:tr>
                  <a:tr h="32138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</a:rPr>
                                  <m:t>𝑁𝑜𝑟𝑚𝑎𝑙</m:t>
                                </m:r>
                              </m:oMath>
                            </m:oMathPara>
                          </a14:m>
                          <a:endParaRPr lang="it-IT" sz="1800" baseline="-25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411064356"/>
                      </a:ext>
                    </a:extLst>
                  </a:tr>
                  <a:tr h="32138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it-IT" sz="18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76441940"/>
                      </a:ext>
                    </a:extLst>
                  </a:tr>
                  <a:tr h="32138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</a:rPr>
                                  <m:t>𝑁𝑜𝑟𝑚𝑎𝑙</m:t>
                                </m:r>
                              </m:oMath>
                            </m:oMathPara>
                          </a14:m>
                          <a:endParaRPr lang="it-IT" sz="1800" baseline="-25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41928871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1" name="Table 4">
                <a:extLst>
                  <a:ext uri="{FF2B5EF4-FFF2-40B4-BE49-F238E27FC236}">
                    <a16:creationId xmlns:a16="http://schemas.microsoft.com/office/drawing/2014/main" id="{9BE098D1-A4FA-48DD-912D-8A4572190852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9433918" y="1702553"/>
              <a:ext cx="1536786" cy="3589404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635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  <a:tableStyleId>{5C22544A-7EE6-4342-B048-85BDC9FD1C3A}</a:tableStyleId>
                  </a:tblPr>
                  <a:tblGrid>
                    <a:gridCol w="1536786">
                      <a:extLst>
                        <a:ext uri="{9D8B030D-6E8A-4147-A177-3AD203B41FA5}">
                          <a16:colId xmlns:a16="http://schemas.microsoft.com/office/drawing/2014/main" val="2651242705"/>
                        </a:ext>
                      </a:extLst>
                    </a:gridCol>
                  </a:tblGrid>
                  <a:tr h="701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/>
                            <a:t>Predicted Class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613907084"/>
                      </a:ext>
                    </a:extLst>
                  </a:tr>
                  <a:tr h="359474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5534" t="-225424" r="-5929" b="-7355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41536832"/>
                      </a:ext>
                    </a:extLst>
                  </a:tr>
                  <a:tr h="359474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5534" t="-325424" r="-5929" b="-6355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0499416"/>
                      </a:ext>
                    </a:extLst>
                  </a:tr>
                  <a:tr h="359474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5534" t="-425424" r="-5929" b="-5355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45881297"/>
                      </a:ext>
                    </a:extLst>
                  </a:tr>
                  <a:tr h="359474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5534" t="-516667" r="-5929" b="-42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5904133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5534" t="-616667" r="-5929" b="-32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58181426"/>
                      </a:ext>
                    </a:extLst>
                  </a:tr>
                  <a:tr h="359474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5534" t="-728814" r="-5929" b="-23220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06435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5534" t="-815000" r="-5929" b="-12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6441940"/>
                      </a:ext>
                    </a:extLst>
                  </a:tr>
                  <a:tr h="359474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5534" t="-930508" r="-5929" b="-3050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1928871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8" name="Arrow: Right 47">
            <a:extLst>
              <a:ext uri="{FF2B5EF4-FFF2-40B4-BE49-F238E27FC236}">
                <a16:creationId xmlns:a16="http://schemas.microsoft.com/office/drawing/2014/main" id="{7AF10143-775B-4529-8C1C-951056355CAC}"/>
              </a:ext>
            </a:extLst>
          </p:cNvPr>
          <p:cNvSpPr/>
          <p:nvPr/>
        </p:nvSpPr>
        <p:spPr>
          <a:xfrm>
            <a:off x="2832302" y="3206173"/>
            <a:ext cx="649357" cy="597886"/>
          </a:xfrm>
          <a:prstGeom prst="rightArrow">
            <a:avLst/>
          </a:prstGeom>
          <a:solidFill>
            <a:schemeClr val="tx1">
              <a:lumMod val="75000"/>
              <a:lumOff val="25000"/>
              <a:alpha val="50000"/>
            </a:schemeClr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707E2B9-A9A3-49AA-B538-D08AA861015D}"/>
              </a:ext>
            </a:extLst>
          </p:cNvPr>
          <p:cNvCxnSpPr>
            <a:cxnSpLocks/>
          </p:cNvCxnSpPr>
          <p:nvPr/>
        </p:nvCxnSpPr>
        <p:spPr>
          <a:xfrm>
            <a:off x="6496879" y="3858755"/>
            <a:ext cx="1713760" cy="16269"/>
          </a:xfrm>
          <a:prstGeom prst="line">
            <a:avLst/>
          </a:prstGeom>
          <a:ln w="44450">
            <a:solidFill>
              <a:srgbClr val="A8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D9547E8-00A0-4B29-9E96-4B6E9277C740}"/>
              </a:ext>
            </a:extLst>
          </p:cNvPr>
          <p:cNvCxnSpPr>
            <a:cxnSpLocks/>
          </p:cNvCxnSpPr>
          <p:nvPr/>
        </p:nvCxnSpPr>
        <p:spPr>
          <a:xfrm>
            <a:off x="9345431" y="3859793"/>
            <a:ext cx="1713760" cy="16269"/>
          </a:xfrm>
          <a:prstGeom prst="line">
            <a:avLst/>
          </a:prstGeom>
          <a:ln w="44450">
            <a:solidFill>
              <a:srgbClr val="A8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B29EBF62-D102-44C1-8EF9-026EBEA4DA79}"/>
              </a:ext>
            </a:extLst>
          </p:cNvPr>
          <p:cNvSpPr txBox="1"/>
          <p:nvPr/>
        </p:nvSpPr>
        <p:spPr>
          <a:xfrm>
            <a:off x="5597126" y="2811668"/>
            <a:ext cx="7145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2">
                    <a:lumMod val="10000"/>
                  </a:schemeClr>
                </a:solidFill>
                <a:cs typeface="Calibri" panose="020F0502020204030204" pitchFamily="34" charset="0"/>
              </a:rPr>
              <a:t>Sort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697D14A-DB05-4B65-A51B-F0985365F483}"/>
              </a:ext>
            </a:extLst>
          </p:cNvPr>
          <p:cNvSpPr txBox="1"/>
          <p:nvPr/>
        </p:nvSpPr>
        <p:spPr>
          <a:xfrm>
            <a:off x="2804215" y="2811667"/>
            <a:ext cx="7390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2">
                    <a:lumMod val="10000"/>
                  </a:schemeClr>
                </a:solidFill>
                <a:cs typeface="Calibri" panose="020F0502020204030204" pitchFamily="34" charset="0"/>
              </a:rPr>
              <a:t>Map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A684954-1EA6-4167-AC05-F34585A86097}"/>
              </a:ext>
            </a:extLst>
          </p:cNvPr>
          <p:cNvSpPr txBox="1"/>
          <p:nvPr/>
        </p:nvSpPr>
        <p:spPr>
          <a:xfrm>
            <a:off x="8241670" y="2811097"/>
            <a:ext cx="10907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2">
                    <a:lumMod val="10000"/>
                  </a:schemeClr>
                </a:solidFill>
                <a:cs typeface="Calibri" panose="020F0502020204030204" pitchFamily="34" charset="0"/>
              </a:rPr>
              <a:t>Predict</a:t>
            </a:r>
          </a:p>
        </p:txBody>
      </p:sp>
      <p:pic>
        <p:nvPicPr>
          <p:cNvPr id="27" name="Picture 26" descr="A picture containing drawing, food, plate&#10;&#10;Description automatically generated">
            <a:extLst>
              <a:ext uri="{FF2B5EF4-FFF2-40B4-BE49-F238E27FC236}">
                <a16:creationId xmlns:a16="http://schemas.microsoft.com/office/drawing/2014/main" id="{283659F5-C989-4A10-BD78-3962537021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6737" y="6337850"/>
            <a:ext cx="648000" cy="390999"/>
          </a:xfrm>
          <a:prstGeom prst="rect">
            <a:avLst/>
          </a:prstGeom>
        </p:spPr>
      </p:pic>
      <p:pic>
        <p:nvPicPr>
          <p:cNvPr id="28" name="Graphic 27" descr="Database">
            <a:extLst>
              <a:ext uri="{FF2B5EF4-FFF2-40B4-BE49-F238E27FC236}">
                <a16:creationId xmlns:a16="http://schemas.microsoft.com/office/drawing/2014/main" id="{4733B56E-CFA4-48C5-81DF-DC78BD972C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5060" y="2043751"/>
            <a:ext cx="2604052" cy="260405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0096FB5-83F1-4E5A-BAAB-9C99DAAE90B3}"/>
              </a:ext>
            </a:extLst>
          </p:cNvPr>
          <p:cNvSpPr txBox="1"/>
          <p:nvPr/>
        </p:nvSpPr>
        <p:spPr>
          <a:xfrm>
            <a:off x="633364" y="4418337"/>
            <a:ext cx="21274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2">
                    <a:lumMod val="10000"/>
                  </a:schemeClr>
                </a:solidFill>
                <a:cs typeface="Calibri" panose="020F0502020204030204" pitchFamily="34" charset="0"/>
              </a:rPr>
              <a:t>Unlabeled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: Diagonal Corners Rounded 23">
                <a:extLst>
                  <a:ext uri="{FF2B5EF4-FFF2-40B4-BE49-F238E27FC236}">
                    <a16:creationId xmlns:a16="http://schemas.microsoft.com/office/drawing/2014/main" id="{D2EF4EB5-32BB-47F6-B2C2-56EC6E560E9F}"/>
                  </a:ext>
                </a:extLst>
              </p:cNvPr>
              <p:cNvSpPr/>
              <p:nvPr/>
            </p:nvSpPr>
            <p:spPr>
              <a:xfrm>
                <a:off x="4930658" y="5451931"/>
                <a:ext cx="6128534" cy="677232"/>
              </a:xfrm>
              <a:prstGeom prst="round2DiagRect">
                <a:avLst/>
              </a:prstGeom>
              <a:solidFill>
                <a:srgbClr val="FFC000">
                  <a:alpha val="45000"/>
                </a:srgbClr>
              </a:solidFill>
              <a:ln w="254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2200" b="1" i="1" dirty="0">
                    <a:solidFill>
                      <a:srgbClr val="A80000"/>
                    </a:solidFill>
                  </a:rPr>
                  <a:t>Threshold</a:t>
                </a:r>
                <a:r>
                  <a:rPr lang="it-IT" sz="2200" b="1" dirty="0">
                    <a:solidFill>
                      <a:srgbClr val="A8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sz="2200" b="1" i="1" smtClean="0">
                        <a:solidFill>
                          <a:srgbClr val="A8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200" b="1" i="1" smtClean="0">
                        <a:solidFill>
                          <a:srgbClr val="A80000"/>
                        </a:solidFill>
                        <a:latin typeface="Cambria Math" panose="02040503050406030204" pitchFamily="18" charset="0"/>
                      </a:rPr>
                      <m:t>𝒏</m:t>
                    </m:r>
                    <m:r>
                      <a:rPr lang="it-IT" sz="2200" b="1" i="1" smtClean="0">
                        <a:solidFill>
                          <a:srgbClr val="A8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it-IT" sz="2200" b="1" i="1" smtClean="0">
                        <a:solidFill>
                          <a:srgbClr val="A8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𝜸</m:t>
                    </m:r>
                  </m:oMath>
                </a14:m>
                <a:endParaRPr lang="it-IT" sz="2200" b="1" dirty="0">
                  <a:solidFill>
                    <a:srgbClr val="A80000"/>
                  </a:solidFill>
                </a:endParaRPr>
              </a:p>
              <a:p>
                <a:pPr algn="ctr"/>
                <a:r>
                  <a:rPr lang="it-IT" sz="2200" dirty="0">
                    <a:solidFill>
                      <a:srgbClr val="A8000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it-IT" sz="2200" b="1" i="1">
                        <a:solidFill>
                          <a:srgbClr val="A8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it-IT" sz="2200" dirty="0">
                    <a:solidFill>
                      <a:srgbClr val="A80000"/>
                    </a:solidFill>
                  </a:rPr>
                  <a:t> is the expected proportion of anomalies)</a:t>
                </a:r>
              </a:p>
            </p:txBody>
          </p:sp>
        </mc:Choice>
        <mc:Fallback xmlns="">
          <p:sp>
            <p:nvSpPr>
              <p:cNvPr id="24" name="Rectangle: Diagonal Corners Rounded 23">
                <a:extLst>
                  <a:ext uri="{FF2B5EF4-FFF2-40B4-BE49-F238E27FC236}">
                    <a16:creationId xmlns:a16="http://schemas.microsoft.com/office/drawing/2014/main" id="{D2EF4EB5-32BB-47F6-B2C2-56EC6E560E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0658" y="5451931"/>
                <a:ext cx="6128534" cy="677232"/>
              </a:xfrm>
              <a:prstGeom prst="round2DiagRect">
                <a:avLst/>
              </a:prstGeom>
              <a:blipFill>
                <a:blip r:embed="rId9"/>
                <a:stretch>
                  <a:fillRect t="-8696" b="-23478"/>
                </a:stretch>
              </a:blipFill>
              <a:ln w="254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37CB269-CDC8-4FC2-A313-1894709E68E0}"/>
              </a:ext>
            </a:extLst>
          </p:cNvPr>
          <p:cNvCxnSpPr>
            <a:cxnSpLocks/>
          </p:cNvCxnSpPr>
          <p:nvPr/>
        </p:nvCxnSpPr>
        <p:spPr>
          <a:xfrm>
            <a:off x="8210639" y="3862068"/>
            <a:ext cx="0" cy="1589863"/>
          </a:xfrm>
          <a:prstGeom prst="straightConnector1">
            <a:avLst/>
          </a:prstGeom>
          <a:ln w="44450">
            <a:solidFill>
              <a:srgbClr val="A8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90543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D679FB-06D0-4DB3-BCF4-68C239E48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18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A502487-D143-4CA7-A673-7A986C4E2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1600836"/>
            <a:ext cx="11041200" cy="1828163"/>
          </a:xfrm>
        </p:spPr>
        <p:txBody>
          <a:bodyPr>
            <a:normAutofit/>
          </a:bodyPr>
          <a:lstStyle/>
          <a:p>
            <a:pPr algn="ctr"/>
            <a:r>
              <a:rPr lang="it-IT" sz="4400" dirty="0"/>
              <a:t>Contribution 2: ExCeeD </a:t>
            </a:r>
            <a:br>
              <a:rPr lang="it-IT" sz="4400" dirty="0"/>
            </a:br>
            <a:br>
              <a:rPr lang="it-IT" sz="1000" dirty="0"/>
            </a:br>
            <a:r>
              <a:rPr lang="it-IT" sz="3600" dirty="0"/>
              <a:t>A two-steps approach for estimating the confidence</a:t>
            </a:r>
            <a:endParaRPr lang="it-IT" dirty="0"/>
          </a:p>
        </p:txBody>
      </p:sp>
      <p:pic>
        <p:nvPicPr>
          <p:cNvPr id="6" name="Picture 5" descr="A picture containing drawing, food, plate&#10;&#10;Description automatically generated">
            <a:extLst>
              <a:ext uri="{FF2B5EF4-FFF2-40B4-BE49-F238E27FC236}">
                <a16:creationId xmlns:a16="http://schemas.microsoft.com/office/drawing/2014/main" id="{8FA21E79-527E-43EF-A437-A817E473A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6737" y="6337850"/>
            <a:ext cx="648000" cy="39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2469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236B37-DC2A-42F1-BCBB-05FCC97C6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288" y="2829856"/>
            <a:ext cx="5504622" cy="336999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3A9EB1-3A1D-4D5A-AFF4-9BB563238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19</a:t>
            </a:fld>
            <a:endParaRPr lang="nl-NL"/>
          </a:p>
        </p:txBody>
      </p:sp>
      <p:sp>
        <p:nvSpPr>
          <p:cNvPr id="20" name="Title 4">
            <a:extLst>
              <a:ext uri="{FF2B5EF4-FFF2-40B4-BE49-F238E27FC236}">
                <a16:creationId xmlns:a16="http://schemas.microsoft.com/office/drawing/2014/main" id="{1C373065-3768-4624-8BAC-303A752D1265}"/>
              </a:ext>
            </a:extLst>
          </p:cNvPr>
          <p:cNvSpPr txBox="1">
            <a:spLocks/>
          </p:cNvSpPr>
          <p:nvPr/>
        </p:nvSpPr>
        <p:spPr>
          <a:xfrm>
            <a:off x="491288" y="207036"/>
            <a:ext cx="11552898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it-IT" sz="3200" b="1" i="1" dirty="0"/>
              <a:t>Step 1: Converting Anomaly Scores to Outlier Probabilities</a:t>
            </a:r>
            <a:endParaRPr lang="it-IT" sz="3200" dirty="0">
              <a:solidFill>
                <a:schemeClr val="tx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E78309E-03AC-4D28-93F8-6E5FC23BC331}"/>
              </a:ext>
            </a:extLst>
          </p:cNvPr>
          <p:cNvSpPr/>
          <p:nvPr/>
        </p:nvSpPr>
        <p:spPr>
          <a:xfrm>
            <a:off x="729824" y="1508833"/>
            <a:ext cx="4950523" cy="1152000"/>
          </a:xfrm>
          <a:prstGeom prst="roundRect">
            <a:avLst/>
          </a:prstGeom>
          <a:solidFill>
            <a:schemeClr val="bg1">
              <a:lumMod val="75000"/>
              <a:alpha val="55000"/>
            </a:schemeClr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200" dirty="0">
                <a:solidFill>
                  <a:schemeClr val="bg2">
                    <a:lumMod val="10000"/>
                  </a:schemeClr>
                </a:solidFill>
              </a:rPr>
              <a:t>The larger the number of examples with a lower anomaly score,</a:t>
            </a:r>
          </a:p>
          <a:p>
            <a:pPr algn="ctr"/>
            <a:r>
              <a:rPr lang="it-IT" sz="2200" dirty="0">
                <a:solidFill>
                  <a:schemeClr val="bg2">
                    <a:lumMod val="10000"/>
                  </a:schemeClr>
                </a:solidFill>
              </a:rPr>
              <a:t> the more anomalous the example is.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51404D3-9B1F-4B74-90AE-86FAA4A8601F}"/>
              </a:ext>
            </a:extLst>
          </p:cNvPr>
          <p:cNvCxnSpPr>
            <a:cxnSpLocks/>
            <a:stCxn id="9" idx="0"/>
            <a:endCxn id="11" idx="2"/>
          </p:cNvCxnSpPr>
          <p:nvPr/>
        </p:nvCxnSpPr>
        <p:spPr>
          <a:xfrm flipV="1">
            <a:off x="1601263" y="2660833"/>
            <a:ext cx="1603823" cy="2295341"/>
          </a:xfrm>
          <a:prstGeom prst="straightConnector1">
            <a:avLst/>
          </a:prstGeom>
          <a:ln w="38100">
            <a:solidFill>
              <a:srgbClr val="A80000">
                <a:alpha val="69804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picture containing drawing, food, plate&#10;&#10;Description automatically generated">
            <a:extLst>
              <a:ext uri="{FF2B5EF4-FFF2-40B4-BE49-F238E27FC236}">
                <a16:creationId xmlns:a16="http://schemas.microsoft.com/office/drawing/2014/main" id="{D88D6791-76BF-4A32-A1F0-09F03F801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6737" y="6337850"/>
            <a:ext cx="648000" cy="3909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F38565A-C2F3-4366-9D83-211898AEFEB2}"/>
                  </a:ext>
                </a:extLst>
              </p:cNvPr>
              <p:cNvSpPr txBox="1"/>
              <p:nvPr/>
            </p:nvSpPr>
            <p:spPr>
              <a:xfrm>
                <a:off x="1371649" y="4956174"/>
                <a:ext cx="459228" cy="3929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it-IT" sz="2000" b="0" i="1" baseline="-25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it-IT" sz="2000" baseline="-250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F38565A-C2F3-4366-9D83-211898AEFE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49" y="4956174"/>
                <a:ext cx="459228" cy="392993"/>
              </a:xfrm>
              <a:prstGeom prst="rect">
                <a:avLst/>
              </a:prstGeom>
              <a:blipFill>
                <a:blip r:embed="rId4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8236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01FED5C2-6F9F-4311-9039-4062372B8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002" y="992479"/>
            <a:ext cx="5335672" cy="520507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59576-99FD-495B-A321-5C7C629F9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FED91A1-C437-42AB-BB6E-6C83B8C04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b="1" i="1" dirty="0"/>
              <a:t>Capturing Uncertainty in Anomaly Detection</a:t>
            </a:r>
          </a:p>
        </p:txBody>
      </p:sp>
      <p:pic>
        <p:nvPicPr>
          <p:cNvPr id="6" name="Picture 5" descr="A picture containing drawing, food, plate&#10;&#10;Description automatically generated">
            <a:extLst>
              <a:ext uri="{FF2B5EF4-FFF2-40B4-BE49-F238E27FC236}">
                <a16:creationId xmlns:a16="http://schemas.microsoft.com/office/drawing/2014/main" id="{7D16E398-2F55-4E04-B9D8-556DAB042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6737" y="6337850"/>
            <a:ext cx="648000" cy="39099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56E2229-52C5-4ABE-92DD-97015877A8F5}"/>
              </a:ext>
            </a:extLst>
          </p:cNvPr>
          <p:cNvSpPr/>
          <p:nvPr/>
        </p:nvSpPr>
        <p:spPr>
          <a:xfrm>
            <a:off x="4621998" y="1736392"/>
            <a:ext cx="2410569" cy="806697"/>
          </a:xfrm>
          <a:prstGeom prst="roundRect">
            <a:avLst/>
          </a:prstGeom>
          <a:solidFill>
            <a:schemeClr val="bg1">
              <a:lumMod val="75000"/>
              <a:alpha val="55000"/>
            </a:schemeClr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200" dirty="0">
                <a:solidFill>
                  <a:schemeClr val="bg2">
                    <a:lumMod val="10000"/>
                  </a:schemeClr>
                </a:solidFill>
              </a:rPr>
              <a:t>Predicted Class: ?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0486661-86F8-4427-91B3-25BA4DE20609}"/>
              </a:ext>
            </a:extLst>
          </p:cNvPr>
          <p:cNvCxnSpPr>
            <a:cxnSpLocks/>
            <a:endCxn id="9" idx="2"/>
          </p:cNvCxnSpPr>
          <p:nvPr/>
        </p:nvCxnSpPr>
        <p:spPr>
          <a:xfrm flipV="1">
            <a:off x="3923650" y="2543089"/>
            <a:ext cx="1903633" cy="1053212"/>
          </a:xfrm>
          <a:prstGeom prst="straightConnector1">
            <a:avLst/>
          </a:prstGeom>
          <a:ln w="38100">
            <a:solidFill>
              <a:schemeClr val="bg1">
                <a:lumMod val="50000"/>
                <a:alpha val="69804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77652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5F8D12B3-6E1C-4361-9DB7-9D3BD5FFC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9564" y="2840009"/>
            <a:ext cx="5504622" cy="3369991"/>
          </a:xfrm>
          <a:prstGeom prst="rect">
            <a:avLst/>
          </a:prstGeom>
        </p:spPr>
      </p:pic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236B37-DC2A-42F1-BCBB-05FCC97C6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288" y="2829856"/>
            <a:ext cx="5504622" cy="336999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3A9EB1-3A1D-4D5A-AFF4-9BB563238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20</a:t>
            </a:fld>
            <a:endParaRPr lang="nl-NL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E9F6C315-2B07-4F8C-BAC0-C73C6E285C7C}"/>
              </a:ext>
            </a:extLst>
          </p:cNvPr>
          <p:cNvSpPr/>
          <p:nvPr/>
        </p:nvSpPr>
        <p:spPr>
          <a:xfrm>
            <a:off x="6051174" y="1785890"/>
            <a:ext cx="649357" cy="597886"/>
          </a:xfrm>
          <a:prstGeom prst="rightArrow">
            <a:avLst/>
          </a:prstGeom>
          <a:solidFill>
            <a:schemeClr val="tx1">
              <a:lumMod val="75000"/>
              <a:lumOff val="25000"/>
              <a:alpha val="50000"/>
            </a:schemeClr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93DDF71-158D-4271-8CFF-270627A56CBD}"/>
              </a:ext>
            </a:extLst>
          </p:cNvPr>
          <p:cNvSpPr/>
          <p:nvPr/>
        </p:nvSpPr>
        <p:spPr>
          <a:xfrm>
            <a:off x="7071359" y="1508833"/>
            <a:ext cx="4131510" cy="1152000"/>
          </a:xfrm>
          <a:prstGeom prst="roundRect">
            <a:avLst/>
          </a:prstGeom>
          <a:solidFill>
            <a:schemeClr val="bg1">
              <a:lumMod val="75000"/>
              <a:alpha val="55000"/>
            </a:schemeClr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200" dirty="0">
                <a:solidFill>
                  <a:schemeClr val="bg2">
                    <a:lumMod val="10000"/>
                  </a:schemeClr>
                </a:solidFill>
              </a:rPr>
              <a:t>We need a Bayesian approach because we need a smooth measurement of the area.</a:t>
            </a:r>
          </a:p>
        </p:txBody>
      </p:sp>
      <p:sp>
        <p:nvSpPr>
          <p:cNvPr id="20" name="Title 4">
            <a:extLst>
              <a:ext uri="{FF2B5EF4-FFF2-40B4-BE49-F238E27FC236}">
                <a16:creationId xmlns:a16="http://schemas.microsoft.com/office/drawing/2014/main" id="{1C373065-3768-4624-8BAC-303A752D1265}"/>
              </a:ext>
            </a:extLst>
          </p:cNvPr>
          <p:cNvSpPr txBox="1">
            <a:spLocks/>
          </p:cNvSpPr>
          <p:nvPr/>
        </p:nvSpPr>
        <p:spPr>
          <a:xfrm>
            <a:off x="491288" y="207036"/>
            <a:ext cx="11552898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it-IT" sz="3200" b="1" i="1" dirty="0"/>
              <a:t>Step 1: Converting Anomaly Scores to Outlier Probabilities</a:t>
            </a:r>
            <a:endParaRPr lang="it-IT" sz="3200" dirty="0">
              <a:solidFill>
                <a:schemeClr val="tx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E78309E-03AC-4D28-93F8-6E5FC23BC331}"/>
              </a:ext>
            </a:extLst>
          </p:cNvPr>
          <p:cNvSpPr/>
          <p:nvPr/>
        </p:nvSpPr>
        <p:spPr>
          <a:xfrm>
            <a:off x="729824" y="1508833"/>
            <a:ext cx="4950523" cy="1152000"/>
          </a:xfrm>
          <a:prstGeom prst="roundRect">
            <a:avLst/>
          </a:prstGeom>
          <a:solidFill>
            <a:schemeClr val="bg1">
              <a:lumMod val="75000"/>
              <a:alpha val="55000"/>
            </a:schemeClr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200" dirty="0">
                <a:solidFill>
                  <a:schemeClr val="bg2">
                    <a:lumMod val="10000"/>
                  </a:schemeClr>
                </a:solidFill>
              </a:rPr>
              <a:t>The larger the number of examples with a lower anomaly score,</a:t>
            </a:r>
          </a:p>
          <a:p>
            <a:pPr algn="ctr"/>
            <a:r>
              <a:rPr lang="it-IT" sz="2200" dirty="0">
                <a:solidFill>
                  <a:schemeClr val="bg2">
                    <a:lumMod val="10000"/>
                  </a:schemeClr>
                </a:solidFill>
              </a:rPr>
              <a:t> the more anomalous the example is.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51404D3-9B1F-4B74-90AE-86FAA4A8601F}"/>
              </a:ext>
            </a:extLst>
          </p:cNvPr>
          <p:cNvCxnSpPr>
            <a:cxnSpLocks/>
            <a:stCxn id="5" idx="0"/>
            <a:endCxn id="11" idx="2"/>
          </p:cNvCxnSpPr>
          <p:nvPr/>
        </p:nvCxnSpPr>
        <p:spPr>
          <a:xfrm flipV="1">
            <a:off x="1601263" y="2660833"/>
            <a:ext cx="1603823" cy="2295341"/>
          </a:xfrm>
          <a:prstGeom prst="straightConnector1">
            <a:avLst/>
          </a:prstGeom>
          <a:ln w="38100">
            <a:solidFill>
              <a:srgbClr val="A80000">
                <a:alpha val="69804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141E4DD-C9EE-485A-9D49-F0B0353C205C}"/>
                  </a:ext>
                </a:extLst>
              </p:cNvPr>
              <p:cNvSpPr txBox="1"/>
              <p:nvPr/>
            </p:nvSpPr>
            <p:spPr>
              <a:xfrm>
                <a:off x="1371649" y="4956174"/>
                <a:ext cx="459228" cy="3929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it-IT" sz="2000" b="0" i="1" baseline="-25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it-IT" sz="2000" baseline="-250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141E4DD-C9EE-485A-9D49-F0B0353C20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49" y="4956174"/>
                <a:ext cx="459228" cy="392993"/>
              </a:xfrm>
              <a:prstGeom prst="rect">
                <a:avLst/>
              </a:prstGeom>
              <a:blipFill>
                <a:blip r:embed="rId4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9F83440-FBA9-4640-BCC3-6C8C8D72AA5A}"/>
              </a:ext>
            </a:extLst>
          </p:cNvPr>
          <p:cNvCxnSpPr>
            <a:cxnSpLocks/>
            <a:endCxn id="18" idx="2"/>
          </p:cNvCxnSpPr>
          <p:nvPr/>
        </p:nvCxnSpPr>
        <p:spPr>
          <a:xfrm flipH="1" flipV="1">
            <a:off x="9137114" y="2660833"/>
            <a:ext cx="1453623" cy="2541264"/>
          </a:xfrm>
          <a:prstGeom prst="straightConnector1">
            <a:avLst/>
          </a:prstGeom>
          <a:ln w="38100">
            <a:solidFill>
              <a:srgbClr val="A80000">
                <a:alpha val="69804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picture containing drawing, food, plate&#10;&#10;Description automatically generated">
            <a:extLst>
              <a:ext uri="{FF2B5EF4-FFF2-40B4-BE49-F238E27FC236}">
                <a16:creationId xmlns:a16="http://schemas.microsoft.com/office/drawing/2014/main" id="{D88D6791-76BF-4A32-A1F0-09F03F8018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6737" y="6337850"/>
            <a:ext cx="648000" cy="39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7806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3B1EA0ED-7476-4A50-9DCC-A07D95D45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2781" y="1292318"/>
            <a:ext cx="2390834" cy="146369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3A9EB1-3A1D-4D5A-AFF4-9BB563238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21</a:t>
            </a:fld>
            <a:endParaRPr lang="nl-NL"/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C3FB8E1-AAA1-4D09-9504-2BE6FCCF0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288" y="207036"/>
            <a:ext cx="11552898" cy="1152000"/>
          </a:xfrm>
        </p:spPr>
        <p:txBody>
          <a:bodyPr>
            <a:normAutofit/>
          </a:bodyPr>
          <a:lstStyle/>
          <a:p>
            <a:r>
              <a:rPr lang="it-IT" sz="3200" b="1" i="1" dirty="0"/>
              <a:t>Step 2: Converting Outlier Probabilities to Confidence Scores</a:t>
            </a:r>
            <a:endParaRPr lang="it-IT" sz="3200" dirty="0">
              <a:solidFill>
                <a:schemeClr val="tx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815CC70-90AA-4592-9403-76E5C9ABC19F}"/>
              </a:ext>
            </a:extLst>
          </p:cNvPr>
          <p:cNvSpPr/>
          <p:nvPr/>
        </p:nvSpPr>
        <p:spPr>
          <a:xfrm>
            <a:off x="3077810" y="2789209"/>
            <a:ext cx="2902226" cy="1839502"/>
          </a:xfrm>
          <a:prstGeom prst="ellipse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hord 17">
            <a:extLst>
              <a:ext uri="{FF2B5EF4-FFF2-40B4-BE49-F238E27FC236}">
                <a16:creationId xmlns:a16="http://schemas.microsoft.com/office/drawing/2014/main" id="{71CFE036-4A26-4E0F-B372-76590FF490AB}"/>
              </a:ext>
            </a:extLst>
          </p:cNvPr>
          <p:cNvSpPr/>
          <p:nvPr/>
        </p:nvSpPr>
        <p:spPr>
          <a:xfrm rot="13948687">
            <a:off x="4821529" y="2709748"/>
            <a:ext cx="1355955" cy="2392285"/>
          </a:xfrm>
          <a:prstGeom prst="chord">
            <a:avLst>
              <a:gd name="adj1" fmla="val 2504640"/>
              <a:gd name="adj2" fmla="val 16200000"/>
            </a:avLst>
          </a:prstGeom>
          <a:solidFill>
            <a:srgbClr val="FD6E6B"/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3A7DEC4-4459-4634-A1DF-1C0FEA965584}"/>
              </a:ext>
            </a:extLst>
          </p:cNvPr>
          <p:cNvCxnSpPr>
            <a:cxnSpLocks/>
            <a:stCxn id="18" idx="1"/>
            <a:endCxn id="18" idx="0"/>
          </p:cNvCxnSpPr>
          <p:nvPr/>
        </p:nvCxnSpPr>
        <p:spPr>
          <a:xfrm flipV="1">
            <a:off x="4550821" y="3097243"/>
            <a:ext cx="1008383" cy="153717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0502C35-1C29-4343-99E8-E6A137EED0FE}"/>
                  </a:ext>
                </a:extLst>
              </p:cNvPr>
              <p:cNvSpPr txBox="1"/>
              <p:nvPr/>
            </p:nvSpPr>
            <p:spPr>
              <a:xfrm>
                <a:off x="5488571" y="3509637"/>
                <a:ext cx="459228" cy="3929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it-IT" sz="2000" b="0" i="1" baseline="-25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it-IT" sz="2000" baseline="-250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0502C35-1C29-4343-99E8-E6A137EED0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8571" y="3509637"/>
                <a:ext cx="459228" cy="392993"/>
              </a:xfrm>
              <a:prstGeom prst="rect">
                <a:avLst/>
              </a:prstGeom>
              <a:blipFill>
                <a:blip r:embed="rId3"/>
                <a:stretch>
                  <a:fillRect b="-1093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0EA0EED-41E4-4E1D-AF62-03DD9209806E}"/>
                  </a:ext>
                </a:extLst>
              </p:cNvPr>
              <p:cNvSpPr txBox="1"/>
              <p:nvPr/>
            </p:nvSpPr>
            <p:spPr>
              <a:xfrm>
                <a:off x="3806181" y="3507757"/>
                <a:ext cx="624786" cy="3929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1−</m:t>
                      </m:r>
                    </m:oMath>
                  </m:oMathPara>
                </a14:m>
                <a:endParaRPr lang="it-IT" sz="2000" baseline="-250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0EA0EED-41E4-4E1D-AF62-03DD920980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6181" y="3507757"/>
                <a:ext cx="624786" cy="39299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A104DE9-E36B-4A67-8EE2-88FDBFBEFF4C}"/>
                  </a:ext>
                </a:extLst>
              </p:cNvPr>
              <p:cNvSpPr txBox="1"/>
              <p:nvPr/>
            </p:nvSpPr>
            <p:spPr>
              <a:xfrm>
                <a:off x="7366781" y="2260910"/>
                <a:ext cx="335028" cy="2576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1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it-IT" sz="1100" b="0" i="1" baseline="-25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it-IT" sz="1100" baseline="-250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A104DE9-E36B-4A67-8EE2-88FDBFBEFF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6781" y="2260910"/>
                <a:ext cx="335028" cy="257699"/>
              </a:xfrm>
              <a:prstGeom prst="rect">
                <a:avLst/>
              </a:prstGeom>
              <a:blipFill>
                <a:blip r:embed="rId5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866253A-B009-4911-8743-28E34D848669}"/>
              </a:ext>
            </a:extLst>
          </p:cNvPr>
          <p:cNvCxnSpPr>
            <a:cxnSpLocks/>
          </p:cNvCxnSpPr>
          <p:nvPr/>
        </p:nvCxnSpPr>
        <p:spPr>
          <a:xfrm flipH="1">
            <a:off x="5911236" y="2517940"/>
            <a:ext cx="1516657" cy="998986"/>
          </a:xfrm>
          <a:prstGeom prst="straightConnector1">
            <a:avLst/>
          </a:prstGeom>
          <a:ln w="31750">
            <a:solidFill>
              <a:srgbClr val="960000">
                <a:alpha val="69804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picture containing drawing, food, plate&#10;&#10;Description automatically generated">
            <a:extLst>
              <a:ext uri="{FF2B5EF4-FFF2-40B4-BE49-F238E27FC236}">
                <a16:creationId xmlns:a16="http://schemas.microsoft.com/office/drawing/2014/main" id="{0AE8C219-2B57-49B2-B4A5-86685797D3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6737" y="6337850"/>
            <a:ext cx="648000" cy="3909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FB2DD32-5912-4175-80EA-E8B964E18E00}"/>
                  </a:ext>
                </a:extLst>
              </p:cNvPr>
              <p:cNvSpPr txBox="1"/>
              <p:nvPr/>
            </p:nvSpPr>
            <p:spPr>
              <a:xfrm>
                <a:off x="4273037" y="3485689"/>
                <a:ext cx="459228" cy="3929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it-IT" sz="2000" b="0" i="1" baseline="-25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it-IT" sz="2000" baseline="-250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FB2DD32-5912-4175-80EA-E8B964E18E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3037" y="3485689"/>
                <a:ext cx="459228" cy="392993"/>
              </a:xfrm>
              <a:prstGeom prst="rect">
                <a:avLst/>
              </a:prstGeom>
              <a:blipFill>
                <a:blip r:embed="rId7"/>
                <a:stretch>
                  <a:fillRect b="-1093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2F774F7E-3EA9-4E70-9D93-73E7616022A9}"/>
              </a:ext>
            </a:extLst>
          </p:cNvPr>
          <p:cNvSpPr/>
          <p:nvPr/>
        </p:nvSpPr>
        <p:spPr>
          <a:xfrm>
            <a:off x="491288" y="1443534"/>
            <a:ext cx="58098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chemeClr val="bg2">
                    <a:lumMod val="10000"/>
                  </a:schemeClr>
                </a:solidFill>
              </a:rPr>
              <a:t>It is only matter of whether the drawn anomaly scores are greater than s or not. 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7991140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3B1EA0ED-7476-4A50-9DCC-A07D95D45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2781" y="1292318"/>
            <a:ext cx="2390834" cy="146369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3A9EB1-3A1D-4D5A-AFF4-9BB563238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22</a:t>
            </a:fld>
            <a:endParaRPr lang="nl-NL"/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C3FB8E1-AAA1-4D09-9504-2BE6FCCF0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288" y="207036"/>
            <a:ext cx="11552898" cy="1152000"/>
          </a:xfrm>
        </p:spPr>
        <p:txBody>
          <a:bodyPr>
            <a:normAutofit/>
          </a:bodyPr>
          <a:lstStyle/>
          <a:p>
            <a:r>
              <a:rPr lang="it-IT" sz="3200" b="1" i="1" dirty="0"/>
              <a:t>Step 2: Converting Outlier Probabilities to Confidence Scores</a:t>
            </a:r>
            <a:endParaRPr lang="it-IT" sz="3200" dirty="0">
              <a:solidFill>
                <a:schemeClr val="tx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815CC70-90AA-4592-9403-76E5C9ABC19F}"/>
              </a:ext>
            </a:extLst>
          </p:cNvPr>
          <p:cNvSpPr/>
          <p:nvPr/>
        </p:nvSpPr>
        <p:spPr>
          <a:xfrm>
            <a:off x="3077810" y="2789209"/>
            <a:ext cx="2902226" cy="1839502"/>
          </a:xfrm>
          <a:prstGeom prst="ellipse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hord 17">
            <a:extLst>
              <a:ext uri="{FF2B5EF4-FFF2-40B4-BE49-F238E27FC236}">
                <a16:creationId xmlns:a16="http://schemas.microsoft.com/office/drawing/2014/main" id="{71CFE036-4A26-4E0F-B372-76590FF490AB}"/>
              </a:ext>
            </a:extLst>
          </p:cNvPr>
          <p:cNvSpPr/>
          <p:nvPr/>
        </p:nvSpPr>
        <p:spPr>
          <a:xfrm rot="13948687">
            <a:off x="4821529" y="2709748"/>
            <a:ext cx="1355955" cy="2392285"/>
          </a:xfrm>
          <a:prstGeom prst="chord">
            <a:avLst>
              <a:gd name="adj1" fmla="val 2504640"/>
              <a:gd name="adj2" fmla="val 16200000"/>
            </a:avLst>
          </a:prstGeom>
          <a:solidFill>
            <a:srgbClr val="FD6E6B"/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3A7DEC4-4459-4634-A1DF-1C0FEA965584}"/>
              </a:ext>
            </a:extLst>
          </p:cNvPr>
          <p:cNvCxnSpPr>
            <a:cxnSpLocks/>
            <a:stCxn id="18" idx="1"/>
            <a:endCxn id="18" idx="0"/>
          </p:cNvCxnSpPr>
          <p:nvPr/>
        </p:nvCxnSpPr>
        <p:spPr>
          <a:xfrm flipV="1">
            <a:off x="4550821" y="3097243"/>
            <a:ext cx="1008383" cy="153717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E335F99-010A-4E62-9656-4327D307702E}"/>
              </a:ext>
            </a:extLst>
          </p:cNvPr>
          <p:cNvSpPr/>
          <p:nvPr/>
        </p:nvSpPr>
        <p:spPr>
          <a:xfrm>
            <a:off x="7388268" y="3328396"/>
            <a:ext cx="4265353" cy="1001383"/>
          </a:xfrm>
          <a:prstGeom prst="roundRect">
            <a:avLst/>
          </a:prstGeom>
          <a:solidFill>
            <a:schemeClr val="bg1">
              <a:lumMod val="75000"/>
              <a:alpha val="55000"/>
            </a:schemeClr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200" i="1" dirty="0">
                <a:solidFill>
                  <a:schemeClr val="bg2">
                    <a:lumMod val="10000"/>
                  </a:schemeClr>
                </a:solidFill>
              </a:rPr>
              <a:t>How many scores end up being</a:t>
            </a:r>
          </a:p>
          <a:p>
            <a:pPr algn="ctr"/>
            <a:r>
              <a:rPr lang="it-IT" sz="2200" i="1" dirty="0">
                <a:solidFill>
                  <a:schemeClr val="bg2">
                    <a:lumMod val="10000"/>
                  </a:schemeClr>
                </a:solidFill>
              </a:rPr>
              <a:t> in the red area?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0502C35-1C29-4343-99E8-E6A137EED0FE}"/>
                  </a:ext>
                </a:extLst>
              </p:cNvPr>
              <p:cNvSpPr txBox="1"/>
              <p:nvPr/>
            </p:nvSpPr>
            <p:spPr>
              <a:xfrm>
                <a:off x="5488571" y="3509637"/>
                <a:ext cx="459228" cy="3929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it-IT" sz="2000" b="0" i="1" baseline="-25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it-IT" sz="2000" baseline="-250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0502C35-1C29-4343-99E8-E6A137EED0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8571" y="3509637"/>
                <a:ext cx="459228" cy="392993"/>
              </a:xfrm>
              <a:prstGeom prst="rect">
                <a:avLst/>
              </a:prstGeom>
              <a:blipFill>
                <a:blip r:embed="rId3"/>
                <a:stretch>
                  <a:fillRect b="-1093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0EA0EED-41E4-4E1D-AF62-03DD9209806E}"/>
                  </a:ext>
                </a:extLst>
              </p:cNvPr>
              <p:cNvSpPr txBox="1"/>
              <p:nvPr/>
            </p:nvSpPr>
            <p:spPr>
              <a:xfrm>
                <a:off x="3806181" y="3507757"/>
                <a:ext cx="624786" cy="3929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1−</m:t>
                      </m:r>
                    </m:oMath>
                  </m:oMathPara>
                </a14:m>
                <a:endParaRPr lang="it-IT" sz="2000" baseline="-250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0EA0EED-41E4-4E1D-AF62-03DD920980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6181" y="3507757"/>
                <a:ext cx="624786" cy="39299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A104DE9-E36B-4A67-8EE2-88FDBFBEFF4C}"/>
                  </a:ext>
                </a:extLst>
              </p:cNvPr>
              <p:cNvSpPr txBox="1"/>
              <p:nvPr/>
            </p:nvSpPr>
            <p:spPr>
              <a:xfrm>
                <a:off x="7366781" y="2260910"/>
                <a:ext cx="335028" cy="2576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1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it-IT" sz="1100" b="0" i="1" baseline="-25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it-IT" sz="1100" baseline="-250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A104DE9-E36B-4A67-8EE2-88FDBFBEFF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6781" y="2260910"/>
                <a:ext cx="335028" cy="257699"/>
              </a:xfrm>
              <a:prstGeom prst="rect">
                <a:avLst/>
              </a:prstGeom>
              <a:blipFill>
                <a:blip r:embed="rId5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866253A-B009-4911-8743-28E34D848669}"/>
              </a:ext>
            </a:extLst>
          </p:cNvPr>
          <p:cNvCxnSpPr>
            <a:cxnSpLocks/>
          </p:cNvCxnSpPr>
          <p:nvPr/>
        </p:nvCxnSpPr>
        <p:spPr>
          <a:xfrm flipH="1">
            <a:off x="5911236" y="2517940"/>
            <a:ext cx="1516657" cy="998986"/>
          </a:xfrm>
          <a:prstGeom prst="straightConnector1">
            <a:avLst/>
          </a:prstGeom>
          <a:ln w="31750">
            <a:solidFill>
              <a:srgbClr val="960000">
                <a:alpha val="69804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picture containing drawing, food, plate&#10;&#10;Description automatically generated">
            <a:extLst>
              <a:ext uri="{FF2B5EF4-FFF2-40B4-BE49-F238E27FC236}">
                <a16:creationId xmlns:a16="http://schemas.microsoft.com/office/drawing/2014/main" id="{0AE8C219-2B57-49B2-B4A5-86685797D3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6737" y="6337850"/>
            <a:ext cx="648000" cy="3909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FB2DD32-5912-4175-80EA-E8B964E18E00}"/>
                  </a:ext>
                </a:extLst>
              </p:cNvPr>
              <p:cNvSpPr txBox="1"/>
              <p:nvPr/>
            </p:nvSpPr>
            <p:spPr>
              <a:xfrm>
                <a:off x="4273037" y="3485689"/>
                <a:ext cx="459228" cy="3929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it-IT" sz="2000" b="0" i="1" baseline="-25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it-IT" sz="2000" baseline="-250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FB2DD32-5912-4175-80EA-E8B964E18E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3037" y="3485689"/>
                <a:ext cx="459228" cy="392993"/>
              </a:xfrm>
              <a:prstGeom prst="rect">
                <a:avLst/>
              </a:prstGeom>
              <a:blipFill>
                <a:blip r:embed="rId7"/>
                <a:stretch>
                  <a:fillRect b="-1093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2F774F7E-3EA9-4E70-9D93-73E7616022A9}"/>
              </a:ext>
            </a:extLst>
          </p:cNvPr>
          <p:cNvSpPr/>
          <p:nvPr/>
        </p:nvSpPr>
        <p:spPr>
          <a:xfrm>
            <a:off x="491288" y="1443534"/>
            <a:ext cx="58098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chemeClr val="bg2">
                    <a:lumMod val="10000"/>
                  </a:schemeClr>
                </a:solidFill>
              </a:rPr>
              <a:t>It is only matter of whether the drawn anomaly scores are greater than s or not. </a:t>
            </a:r>
            <a:endParaRPr lang="it-IT" sz="2400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B416A15-A982-4713-93BC-D1D0FBAB44CF}"/>
              </a:ext>
            </a:extLst>
          </p:cNvPr>
          <p:cNvCxnSpPr>
            <a:cxnSpLocks/>
            <a:stCxn id="24" idx="1"/>
          </p:cNvCxnSpPr>
          <p:nvPr/>
        </p:nvCxnSpPr>
        <p:spPr>
          <a:xfrm flipH="1">
            <a:off x="6096000" y="3829088"/>
            <a:ext cx="1292268" cy="0"/>
          </a:xfrm>
          <a:prstGeom prst="straightConnector1">
            <a:avLst/>
          </a:prstGeom>
          <a:ln w="57150">
            <a:solidFill>
              <a:srgbClr val="474747">
                <a:alpha val="69804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13572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3B1EA0ED-7476-4A50-9DCC-A07D95D45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2781" y="1292318"/>
            <a:ext cx="2390834" cy="146369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3A9EB1-3A1D-4D5A-AFF4-9BB563238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23</a:t>
            </a:fld>
            <a:endParaRPr lang="nl-NL"/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C3FB8E1-AAA1-4D09-9504-2BE6FCCF0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288" y="207036"/>
            <a:ext cx="11552898" cy="1152000"/>
          </a:xfrm>
        </p:spPr>
        <p:txBody>
          <a:bodyPr>
            <a:normAutofit/>
          </a:bodyPr>
          <a:lstStyle/>
          <a:p>
            <a:r>
              <a:rPr lang="it-IT" sz="3200" b="1" i="1" dirty="0"/>
              <a:t>Step 2: Converting Outlier Probabilities to Confidence Scores</a:t>
            </a:r>
            <a:endParaRPr lang="it-IT" sz="3200" dirty="0">
              <a:solidFill>
                <a:schemeClr val="tx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815CC70-90AA-4592-9403-76E5C9ABC19F}"/>
              </a:ext>
            </a:extLst>
          </p:cNvPr>
          <p:cNvSpPr/>
          <p:nvPr/>
        </p:nvSpPr>
        <p:spPr>
          <a:xfrm>
            <a:off x="3077810" y="2789209"/>
            <a:ext cx="2902226" cy="1839502"/>
          </a:xfrm>
          <a:prstGeom prst="ellipse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hord 17">
            <a:extLst>
              <a:ext uri="{FF2B5EF4-FFF2-40B4-BE49-F238E27FC236}">
                <a16:creationId xmlns:a16="http://schemas.microsoft.com/office/drawing/2014/main" id="{71CFE036-4A26-4E0F-B372-76590FF490AB}"/>
              </a:ext>
            </a:extLst>
          </p:cNvPr>
          <p:cNvSpPr/>
          <p:nvPr/>
        </p:nvSpPr>
        <p:spPr>
          <a:xfrm rot="13948687">
            <a:off x="4821529" y="2709748"/>
            <a:ext cx="1355955" cy="2392285"/>
          </a:xfrm>
          <a:prstGeom prst="chord">
            <a:avLst>
              <a:gd name="adj1" fmla="val 2504640"/>
              <a:gd name="adj2" fmla="val 16200000"/>
            </a:avLst>
          </a:prstGeom>
          <a:solidFill>
            <a:srgbClr val="FD6E6B"/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3A7DEC4-4459-4634-A1DF-1C0FEA965584}"/>
              </a:ext>
            </a:extLst>
          </p:cNvPr>
          <p:cNvCxnSpPr>
            <a:cxnSpLocks/>
            <a:stCxn id="18" idx="1"/>
            <a:endCxn id="18" idx="0"/>
          </p:cNvCxnSpPr>
          <p:nvPr/>
        </p:nvCxnSpPr>
        <p:spPr>
          <a:xfrm flipV="1">
            <a:off x="4550821" y="3097243"/>
            <a:ext cx="1008383" cy="153717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E335F99-010A-4E62-9656-4327D307702E}"/>
              </a:ext>
            </a:extLst>
          </p:cNvPr>
          <p:cNvSpPr/>
          <p:nvPr/>
        </p:nvSpPr>
        <p:spPr>
          <a:xfrm>
            <a:off x="7388268" y="3328396"/>
            <a:ext cx="4265353" cy="1001383"/>
          </a:xfrm>
          <a:prstGeom prst="roundRect">
            <a:avLst/>
          </a:prstGeom>
          <a:solidFill>
            <a:schemeClr val="bg1">
              <a:lumMod val="75000"/>
              <a:alpha val="55000"/>
            </a:schemeClr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200" i="1" dirty="0">
                <a:solidFill>
                  <a:schemeClr val="bg2">
                    <a:lumMod val="10000"/>
                  </a:schemeClr>
                </a:solidFill>
              </a:rPr>
              <a:t>How many scores end up being</a:t>
            </a:r>
          </a:p>
          <a:p>
            <a:pPr algn="ctr"/>
            <a:r>
              <a:rPr lang="it-IT" sz="2200" i="1" dirty="0">
                <a:solidFill>
                  <a:schemeClr val="bg2">
                    <a:lumMod val="10000"/>
                  </a:schemeClr>
                </a:solidFill>
              </a:rPr>
              <a:t> in the red area?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0502C35-1C29-4343-99E8-E6A137EED0FE}"/>
                  </a:ext>
                </a:extLst>
              </p:cNvPr>
              <p:cNvSpPr txBox="1"/>
              <p:nvPr/>
            </p:nvSpPr>
            <p:spPr>
              <a:xfrm>
                <a:off x="5488571" y="3509637"/>
                <a:ext cx="459228" cy="3929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it-IT" sz="2000" b="0" i="1" baseline="-25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it-IT" sz="2000" baseline="-250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0502C35-1C29-4343-99E8-E6A137EED0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8571" y="3509637"/>
                <a:ext cx="459228" cy="392993"/>
              </a:xfrm>
              <a:prstGeom prst="rect">
                <a:avLst/>
              </a:prstGeom>
              <a:blipFill>
                <a:blip r:embed="rId3"/>
                <a:stretch>
                  <a:fillRect b="-1093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0EA0EED-41E4-4E1D-AF62-03DD9209806E}"/>
                  </a:ext>
                </a:extLst>
              </p:cNvPr>
              <p:cNvSpPr txBox="1"/>
              <p:nvPr/>
            </p:nvSpPr>
            <p:spPr>
              <a:xfrm>
                <a:off x="3806181" y="3507757"/>
                <a:ext cx="624786" cy="3929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1−</m:t>
                      </m:r>
                    </m:oMath>
                  </m:oMathPara>
                </a14:m>
                <a:endParaRPr lang="it-IT" sz="2000" baseline="-250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0EA0EED-41E4-4E1D-AF62-03DD920980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6181" y="3507757"/>
                <a:ext cx="624786" cy="39299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A104DE9-E36B-4A67-8EE2-88FDBFBEFF4C}"/>
                  </a:ext>
                </a:extLst>
              </p:cNvPr>
              <p:cNvSpPr txBox="1"/>
              <p:nvPr/>
            </p:nvSpPr>
            <p:spPr>
              <a:xfrm>
                <a:off x="7366781" y="2260910"/>
                <a:ext cx="335028" cy="2576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1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it-IT" sz="1100" b="0" i="1" baseline="-25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it-IT" sz="1100" baseline="-250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A104DE9-E36B-4A67-8EE2-88FDBFBEFF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6781" y="2260910"/>
                <a:ext cx="335028" cy="257699"/>
              </a:xfrm>
              <a:prstGeom prst="rect">
                <a:avLst/>
              </a:prstGeom>
              <a:blipFill>
                <a:blip r:embed="rId5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866253A-B009-4911-8743-28E34D848669}"/>
              </a:ext>
            </a:extLst>
          </p:cNvPr>
          <p:cNvCxnSpPr>
            <a:cxnSpLocks/>
          </p:cNvCxnSpPr>
          <p:nvPr/>
        </p:nvCxnSpPr>
        <p:spPr>
          <a:xfrm flipH="1">
            <a:off x="5911236" y="2517940"/>
            <a:ext cx="1516657" cy="998986"/>
          </a:xfrm>
          <a:prstGeom prst="straightConnector1">
            <a:avLst/>
          </a:prstGeom>
          <a:ln w="31750">
            <a:solidFill>
              <a:srgbClr val="960000">
                <a:alpha val="69804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picture containing drawing, food, plate&#10;&#10;Description automatically generated">
            <a:extLst>
              <a:ext uri="{FF2B5EF4-FFF2-40B4-BE49-F238E27FC236}">
                <a16:creationId xmlns:a16="http://schemas.microsoft.com/office/drawing/2014/main" id="{0AE8C219-2B57-49B2-B4A5-86685797D3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6737" y="6337850"/>
            <a:ext cx="648000" cy="390999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364F5EC-9E95-41D3-8BAB-743249C392FC}"/>
              </a:ext>
            </a:extLst>
          </p:cNvPr>
          <p:cNvSpPr/>
          <p:nvPr/>
        </p:nvSpPr>
        <p:spPr>
          <a:xfrm>
            <a:off x="1395614" y="5293841"/>
            <a:ext cx="9400771" cy="834963"/>
          </a:xfrm>
          <a:prstGeom prst="roundRect">
            <a:avLst/>
          </a:prstGeom>
          <a:solidFill>
            <a:schemeClr val="bg1">
              <a:lumMod val="75000"/>
              <a:alpha val="55000"/>
            </a:schemeClr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bg2">
                    <a:lumMod val="10000"/>
                  </a:schemeClr>
                </a:solidFill>
              </a:rPr>
              <a:t>ExCeeD estimates the probability that </a:t>
            </a:r>
            <a:r>
              <a:rPr lang="it-IT" sz="2400" b="1" i="1" dirty="0">
                <a:solidFill>
                  <a:schemeClr val="bg2">
                    <a:lumMod val="10000"/>
                  </a:schemeClr>
                </a:solidFill>
              </a:rPr>
              <a:t>‘</a:t>
            </a:r>
            <a:r>
              <a:rPr lang="it-IT" sz="2400" i="1" dirty="0">
                <a:solidFill>
                  <a:schemeClr val="bg2">
                    <a:lumMod val="10000"/>
                  </a:schemeClr>
                </a:solidFill>
              </a:rPr>
              <a:t>enough</a:t>
            </a:r>
            <a:r>
              <a:rPr lang="it-IT" sz="2400" b="1" i="1" dirty="0">
                <a:solidFill>
                  <a:schemeClr val="bg2">
                    <a:lumMod val="10000"/>
                  </a:schemeClr>
                </a:solidFill>
              </a:rPr>
              <a:t>’</a:t>
            </a:r>
            <a:r>
              <a:rPr lang="it-IT" sz="2400" i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it-IT" sz="2400" dirty="0">
                <a:solidFill>
                  <a:schemeClr val="bg2">
                    <a:lumMod val="10000"/>
                  </a:schemeClr>
                </a:solidFill>
              </a:rPr>
              <a:t>examples </a:t>
            </a:r>
          </a:p>
          <a:p>
            <a:pPr algn="ctr"/>
            <a:r>
              <a:rPr lang="it-IT" sz="2400" dirty="0">
                <a:solidFill>
                  <a:schemeClr val="bg2">
                    <a:lumMod val="10000"/>
                  </a:schemeClr>
                </a:solidFill>
              </a:rPr>
              <a:t>fall inside the red area in order to keep the same prediction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FB2DD32-5912-4175-80EA-E8B964E18E00}"/>
                  </a:ext>
                </a:extLst>
              </p:cNvPr>
              <p:cNvSpPr txBox="1"/>
              <p:nvPr/>
            </p:nvSpPr>
            <p:spPr>
              <a:xfrm>
                <a:off x="4273037" y="3485689"/>
                <a:ext cx="459228" cy="3929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it-IT" sz="2000" b="0" i="1" baseline="-25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it-IT" sz="2000" baseline="-250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FB2DD32-5912-4175-80EA-E8B964E18E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3037" y="3485689"/>
                <a:ext cx="459228" cy="392993"/>
              </a:xfrm>
              <a:prstGeom prst="rect">
                <a:avLst/>
              </a:prstGeom>
              <a:blipFill>
                <a:blip r:embed="rId7"/>
                <a:stretch>
                  <a:fillRect b="-1093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2F774F7E-3EA9-4E70-9D93-73E7616022A9}"/>
              </a:ext>
            </a:extLst>
          </p:cNvPr>
          <p:cNvSpPr/>
          <p:nvPr/>
        </p:nvSpPr>
        <p:spPr>
          <a:xfrm>
            <a:off x="491288" y="1443534"/>
            <a:ext cx="58098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chemeClr val="bg2">
                    <a:lumMod val="10000"/>
                  </a:schemeClr>
                </a:solidFill>
              </a:rPr>
              <a:t>It is only matter of whether the drawn anomaly scores are greater than s or not. </a:t>
            </a:r>
            <a:endParaRPr lang="it-IT" sz="2400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B416A15-A982-4713-93BC-D1D0FBAB44CF}"/>
              </a:ext>
            </a:extLst>
          </p:cNvPr>
          <p:cNvCxnSpPr>
            <a:cxnSpLocks/>
            <a:stCxn id="24" idx="1"/>
          </p:cNvCxnSpPr>
          <p:nvPr/>
        </p:nvCxnSpPr>
        <p:spPr>
          <a:xfrm flipH="1">
            <a:off x="6096000" y="3829088"/>
            <a:ext cx="1292268" cy="0"/>
          </a:xfrm>
          <a:prstGeom prst="straightConnector1">
            <a:avLst/>
          </a:prstGeom>
          <a:ln w="57150">
            <a:solidFill>
              <a:srgbClr val="474747">
                <a:alpha val="69804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66326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D679FB-06D0-4DB3-BCF4-68C239E48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24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A502487-D143-4CA7-A673-7A986C4E2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400" y="1391478"/>
            <a:ext cx="11041200" cy="2344998"/>
          </a:xfrm>
        </p:spPr>
        <p:txBody>
          <a:bodyPr>
            <a:normAutofit/>
          </a:bodyPr>
          <a:lstStyle/>
          <a:p>
            <a:pPr algn="ctr"/>
            <a:r>
              <a:rPr lang="it-IT" sz="4400" dirty="0"/>
              <a:t>Contribution 3: Convergence Analysis </a:t>
            </a:r>
            <a:br>
              <a:rPr lang="it-IT" sz="4400" dirty="0"/>
            </a:br>
            <a:br>
              <a:rPr lang="it-IT" sz="1000" dirty="0"/>
            </a:br>
            <a:r>
              <a:rPr lang="it-IT" sz="3600" dirty="0"/>
              <a:t>How increasing the size of the training set </a:t>
            </a:r>
            <a:br>
              <a:rPr lang="it-IT" sz="3600" dirty="0"/>
            </a:br>
            <a:r>
              <a:rPr lang="it-IT" sz="3600" dirty="0"/>
              <a:t>affects ExCeeD’s confidence estimation</a:t>
            </a:r>
            <a:endParaRPr lang="it-IT" dirty="0"/>
          </a:p>
        </p:txBody>
      </p:sp>
      <p:pic>
        <p:nvPicPr>
          <p:cNvPr id="6" name="Picture 5" descr="A picture containing drawing, food, plate&#10;&#10;Description automatically generated">
            <a:extLst>
              <a:ext uri="{FF2B5EF4-FFF2-40B4-BE49-F238E27FC236}">
                <a16:creationId xmlns:a16="http://schemas.microsoft.com/office/drawing/2014/main" id="{E43A2B2C-F63E-4D61-87B3-3156C5F45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6737" y="6337850"/>
            <a:ext cx="648000" cy="39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0153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3A9EB1-3A1D-4D5A-AFF4-9BB563238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25</a:t>
            </a:fld>
            <a:endParaRPr lang="nl-NL"/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C3FB8E1-AAA1-4D09-9504-2BE6FCCF0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288" y="207036"/>
            <a:ext cx="11552898" cy="1152000"/>
          </a:xfrm>
        </p:spPr>
        <p:txBody>
          <a:bodyPr>
            <a:normAutofit/>
          </a:bodyPr>
          <a:lstStyle/>
          <a:p>
            <a:r>
              <a:rPr lang="it-IT" sz="3200" b="1" i="1" dirty="0"/>
              <a:t>Convergence Behavior of Our Confidence Measure</a:t>
            </a:r>
            <a:endParaRPr lang="it-IT" sz="32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A0B30D6-A832-427E-AB6B-71524355F91D}"/>
                  </a:ext>
                </a:extLst>
              </p:cNvPr>
              <p:cNvSpPr txBox="1"/>
              <p:nvPr/>
            </p:nvSpPr>
            <p:spPr>
              <a:xfrm>
                <a:off x="4550486" y="1205947"/>
                <a:ext cx="372015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400" dirty="0">
                    <a:solidFill>
                      <a:schemeClr val="bg2">
                        <a:lumMod val="10000"/>
                      </a:schemeClr>
                    </a:solidFill>
                    <a:cs typeface="Calibri" panose="020F0502020204030204" pitchFamily="34" charset="0"/>
                  </a:rPr>
                  <a:t>Two cases according to </a:t>
                </a:r>
                <a14:m>
                  <m:oMath xmlns:m="http://schemas.openxmlformats.org/officeDocument/2006/math">
                    <m:r>
                      <a:rPr lang="el-GR" sz="2400" b="1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𝛄</m:t>
                    </m:r>
                  </m:oMath>
                </a14:m>
                <a:r>
                  <a:rPr lang="it-IT" sz="2400" dirty="0">
                    <a:solidFill>
                      <a:schemeClr val="bg2">
                        <a:lumMod val="10000"/>
                      </a:schemeClr>
                    </a:solidFill>
                    <a:cs typeface="Calibri" panose="020F0502020204030204" pitchFamily="34" charset="0"/>
                  </a:rPr>
                  <a:t>:</a:t>
                </a:r>
                <a:endParaRPr lang="it-IT" sz="2400" b="1" dirty="0">
                  <a:solidFill>
                    <a:schemeClr val="bg2">
                      <a:lumMod val="10000"/>
                    </a:schemeClr>
                  </a:solidFill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A0B30D6-A832-427E-AB6B-71524355F9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0486" y="1205947"/>
                <a:ext cx="3720159" cy="461665"/>
              </a:xfrm>
              <a:prstGeom prst="rect">
                <a:avLst/>
              </a:prstGeom>
              <a:blipFill>
                <a:blip r:embed="rId3"/>
                <a:stretch>
                  <a:fillRect l="-2455" t="-9211" r="-2291" b="-3026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 descr="A picture containing drawing, food, plate&#10;&#10;Description automatically generated">
            <a:extLst>
              <a:ext uri="{FF2B5EF4-FFF2-40B4-BE49-F238E27FC236}">
                <a16:creationId xmlns:a16="http://schemas.microsoft.com/office/drawing/2014/main" id="{3C243AD8-EB3D-4EEC-B88B-CEDBAE080E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6737" y="6337850"/>
            <a:ext cx="648000" cy="3909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75F7C3D4-A63F-45A5-8670-57D050CEB4B9}"/>
                  </a:ext>
                </a:extLst>
              </p:cNvPr>
              <p:cNvSpPr/>
              <p:nvPr/>
            </p:nvSpPr>
            <p:spPr>
              <a:xfrm>
                <a:off x="152621" y="1861574"/>
                <a:ext cx="4989221" cy="416838"/>
              </a:xfrm>
              <a:prstGeom prst="roundRect">
                <a:avLst/>
              </a:prstGeom>
              <a:solidFill>
                <a:schemeClr val="bg1">
                  <a:lumMod val="75000"/>
                  <a:alpha val="55000"/>
                </a:schemeClr>
              </a:solidFill>
              <a:ln w="25400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14:m>
                  <m:oMath xmlns:m="http://schemas.openxmlformats.org/officeDocument/2006/math">
                    <m:r>
                      <a:rPr lang="el-GR" sz="22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𝜸</m:t>
                    </m:r>
                    <m:r>
                      <a:rPr lang="el-GR" sz="22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it-IT" sz="22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it-IT" sz="2200" dirty="0">
                    <a:solidFill>
                      <a:schemeClr val="bg2">
                        <a:lumMod val="10000"/>
                      </a:schemeClr>
                    </a:solidFill>
                  </a:rPr>
                  <a:t>: training set contains anomalies</a:t>
                </a:r>
                <a:endParaRPr lang="it-IT" sz="2200" b="1" i="1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75F7C3D4-A63F-45A5-8670-57D050CEB4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621" y="1861574"/>
                <a:ext cx="4989221" cy="416838"/>
              </a:xfrm>
              <a:prstGeom prst="roundRect">
                <a:avLst/>
              </a:prstGeom>
              <a:blipFill>
                <a:blip r:embed="rId5"/>
                <a:stretch>
                  <a:fillRect t="-5479" b="-27397"/>
                </a:stretch>
              </a:blipFill>
              <a:ln w="25400">
                <a:solidFill>
                  <a:schemeClr val="bg2">
                    <a:lumMod val="25000"/>
                  </a:schemeClr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A6F698AC-3A99-4182-AF75-277BDD784DC1}"/>
                  </a:ext>
                </a:extLst>
              </p:cNvPr>
              <p:cNvSpPr/>
              <p:nvPr/>
            </p:nvSpPr>
            <p:spPr>
              <a:xfrm>
                <a:off x="6616008" y="1861574"/>
                <a:ext cx="4989221" cy="416838"/>
              </a:xfrm>
              <a:prstGeom prst="roundRect">
                <a:avLst/>
              </a:prstGeom>
              <a:solidFill>
                <a:schemeClr val="bg1">
                  <a:lumMod val="75000"/>
                  <a:alpha val="55000"/>
                </a:schemeClr>
              </a:solidFill>
              <a:ln w="25400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14:m>
                  <m:oMath xmlns:m="http://schemas.openxmlformats.org/officeDocument/2006/math">
                    <m:r>
                      <a:rPr lang="el-GR" sz="22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𝜸</m:t>
                    </m:r>
                    <m:r>
                      <a:rPr lang="it-IT" sz="22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2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it-IT" sz="2200" dirty="0">
                    <a:solidFill>
                      <a:schemeClr val="bg2">
                        <a:lumMod val="10000"/>
                      </a:schemeClr>
                    </a:solidFill>
                  </a:rPr>
                  <a:t>: training set with no anomalies</a:t>
                </a:r>
                <a:endParaRPr lang="it-IT" sz="2200" b="1" i="1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A6F698AC-3A99-4182-AF75-277BDD784D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6008" y="1861574"/>
                <a:ext cx="4989221" cy="416838"/>
              </a:xfrm>
              <a:prstGeom prst="roundRect">
                <a:avLst/>
              </a:prstGeom>
              <a:blipFill>
                <a:blip r:embed="rId6"/>
                <a:stretch>
                  <a:fillRect t="-5479" b="-27397"/>
                </a:stretch>
              </a:blipFill>
              <a:ln w="25400">
                <a:solidFill>
                  <a:schemeClr val="bg2">
                    <a:lumMod val="25000"/>
                  </a:schemeClr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9468C60-C4BE-4F92-98B0-0377ACB019FC}"/>
              </a:ext>
            </a:extLst>
          </p:cNvPr>
          <p:cNvCxnSpPr>
            <a:cxnSpLocks/>
          </p:cNvCxnSpPr>
          <p:nvPr/>
        </p:nvCxnSpPr>
        <p:spPr>
          <a:xfrm>
            <a:off x="6410566" y="1667612"/>
            <a:ext cx="0" cy="4542388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49453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1DE6127-EF7C-416E-8637-20BDE9D9C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405" y="3651226"/>
            <a:ext cx="5962896" cy="254529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3A9EB1-3A1D-4D5A-AFF4-9BB563238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26</a:t>
            </a:fld>
            <a:endParaRPr lang="nl-NL"/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C3FB8E1-AAA1-4D09-9504-2BE6FCCF0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288" y="207036"/>
            <a:ext cx="11552898" cy="1152000"/>
          </a:xfrm>
        </p:spPr>
        <p:txBody>
          <a:bodyPr>
            <a:normAutofit/>
          </a:bodyPr>
          <a:lstStyle/>
          <a:p>
            <a:r>
              <a:rPr lang="it-IT" sz="3200" b="1" i="1" dirty="0"/>
              <a:t>Convergence Behavior of Our Confidence Measure</a:t>
            </a:r>
            <a:endParaRPr lang="it-IT" sz="3200" dirty="0">
              <a:solidFill>
                <a:schemeClr val="tx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599C2FD-318E-4FFC-8E86-984E2674AF6A}"/>
              </a:ext>
            </a:extLst>
          </p:cNvPr>
          <p:cNvCxnSpPr>
            <a:cxnSpLocks/>
            <a:stCxn id="28" idx="2"/>
          </p:cNvCxnSpPr>
          <p:nvPr/>
        </p:nvCxnSpPr>
        <p:spPr>
          <a:xfrm>
            <a:off x="6410566" y="1667612"/>
            <a:ext cx="0" cy="4542388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DBA16D18-81A8-4B4C-A41B-0E28BEAA3478}"/>
                  </a:ext>
                </a:extLst>
              </p:cNvPr>
              <p:cNvSpPr/>
              <p:nvPr/>
            </p:nvSpPr>
            <p:spPr>
              <a:xfrm>
                <a:off x="3468991" y="2472374"/>
                <a:ext cx="2707045" cy="1026559"/>
              </a:xfrm>
              <a:prstGeom prst="roundRect">
                <a:avLst/>
              </a:prstGeom>
              <a:solidFill>
                <a:schemeClr val="bg1">
                  <a:lumMod val="75000"/>
                  <a:alpha val="55000"/>
                </a:schemeClr>
              </a:solidFill>
              <a:ln w="25400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2200" dirty="0">
                    <a:solidFill>
                      <a:schemeClr val="bg2">
                        <a:lumMod val="10000"/>
                      </a:schemeClr>
                    </a:solidFill>
                  </a:rPr>
                  <a:t>The confidence converges </a:t>
                </a:r>
              </a:p>
              <a:p>
                <a:pPr algn="ctr"/>
                <a:r>
                  <a:rPr lang="it-IT" sz="2200" dirty="0">
                    <a:solidFill>
                      <a:schemeClr val="bg2">
                        <a:lumMod val="10000"/>
                      </a:schemeClr>
                    </a:solidFill>
                  </a:rPr>
                  <a:t>to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it-IT" sz="22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DBA16D18-81A8-4B4C-A41B-0E28BEAA34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8991" y="2472374"/>
                <a:ext cx="2707045" cy="1026559"/>
              </a:xfrm>
              <a:prstGeom prst="roundRect">
                <a:avLst/>
              </a:prstGeom>
              <a:blipFill>
                <a:blip r:embed="rId3"/>
                <a:stretch>
                  <a:fillRect t="-5814" b="-14535"/>
                </a:stretch>
              </a:blipFill>
              <a:ln w="25400">
                <a:solidFill>
                  <a:schemeClr val="bg2">
                    <a:lumMod val="25000"/>
                  </a:schemeClr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C3718D6-7F10-4E3C-B97F-8C02FD9ABE9B}"/>
              </a:ext>
            </a:extLst>
          </p:cNvPr>
          <p:cNvCxnSpPr>
            <a:cxnSpLocks/>
            <a:stCxn id="27" idx="2"/>
          </p:cNvCxnSpPr>
          <p:nvPr/>
        </p:nvCxnSpPr>
        <p:spPr>
          <a:xfrm>
            <a:off x="4822514" y="3498933"/>
            <a:ext cx="847313" cy="330945"/>
          </a:xfrm>
          <a:prstGeom prst="straightConnector1">
            <a:avLst/>
          </a:prstGeom>
          <a:ln w="38100">
            <a:solidFill>
              <a:srgbClr val="666666">
                <a:alpha val="69804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A0B30D6-A832-427E-AB6B-71524355F91D}"/>
                  </a:ext>
                </a:extLst>
              </p:cNvPr>
              <p:cNvSpPr txBox="1"/>
              <p:nvPr/>
            </p:nvSpPr>
            <p:spPr>
              <a:xfrm>
                <a:off x="4550486" y="1205947"/>
                <a:ext cx="372015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400" dirty="0">
                    <a:solidFill>
                      <a:schemeClr val="bg2">
                        <a:lumMod val="10000"/>
                      </a:schemeClr>
                    </a:solidFill>
                    <a:cs typeface="Calibri" panose="020F0502020204030204" pitchFamily="34" charset="0"/>
                  </a:rPr>
                  <a:t>Two cases according to </a:t>
                </a:r>
                <a14:m>
                  <m:oMath xmlns:m="http://schemas.openxmlformats.org/officeDocument/2006/math">
                    <m:r>
                      <a:rPr lang="el-GR" sz="2400" b="1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𝛄</m:t>
                    </m:r>
                  </m:oMath>
                </a14:m>
                <a:r>
                  <a:rPr lang="it-IT" sz="2400" dirty="0">
                    <a:solidFill>
                      <a:schemeClr val="bg2">
                        <a:lumMod val="10000"/>
                      </a:schemeClr>
                    </a:solidFill>
                    <a:cs typeface="Calibri" panose="020F0502020204030204" pitchFamily="34" charset="0"/>
                  </a:rPr>
                  <a:t>:</a:t>
                </a:r>
                <a:endParaRPr lang="it-IT" sz="2400" b="1" dirty="0">
                  <a:solidFill>
                    <a:schemeClr val="bg2">
                      <a:lumMod val="10000"/>
                    </a:schemeClr>
                  </a:solidFill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A0B30D6-A832-427E-AB6B-71524355F9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0486" y="1205947"/>
                <a:ext cx="3720159" cy="461665"/>
              </a:xfrm>
              <a:prstGeom prst="rect">
                <a:avLst/>
              </a:prstGeom>
              <a:blipFill>
                <a:blip r:embed="rId10"/>
                <a:stretch>
                  <a:fillRect l="-2455" t="-9211" r="-2291" b="-3026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 descr="A picture containing drawing, food, plate&#10;&#10;Description automatically generated">
            <a:extLst>
              <a:ext uri="{FF2B5EF4-FFF2-40B4-BE49-F238E27FC236}">
                <a16:creationId xmlns:a16="http://schemas.microsoft.com/office/drawing/2014/main" id="{3C243AD8-EB3D-4EEC-B88B-CEDBAE080E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66737" y="6337850"/>
            <a:ext cx="648000" cy="3909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B9EABA2A-04A5-4841-8D92-EFD517F9A431}"/>
                  </a:ext>
                </a:extLst>
              </p:cNvPr>
              <p:cNvSpPr/>
              <p:nvPr/>
            </p:nvSpPr>
            <p:spPr>
              <a:xfrm>
                <a:off x="152621" y="1861574"/>
                <a:ext cx="4989221" cy="416838"/>
              </a:xfrm>
              <a:prstGeom prst="roundRect">
                <a:avLst/>
              </a:prstGeom>
              <a:solidFill>
                <a:schemeClr val="bg1">
                  <a:lumMod val="75000"/>
                  <a:alpha val="55000"/>
                </a:schemeClr>
              </a:solidFill>
              <a:ln w="25400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14:m>
                  <m:oMath xmlns:m="http://schemas.openxmlformats.org/officeDocument/2006/math">
                    <m:r>
                      <a:rPr lang="el-GR" sz="22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𝜸</m:t>
                    </m:r>
                    <m:r>
                      <a:rPr lang="el-GR" sz="22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it-IT" sz="22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it-IT" sz="2200" dirty="0">
                    <a:solidFill>
                      <a:schemeClr val="bg2">
                        <a:lumMod val="10000"/>
                      </a:schemeClr>
                    </a:solidFill>
                  </a:rPr>
                  <a:t>: training set contains anomalies</a:t>
                </a:r>
                <a:endParaRPr lang="it-IT" sz="2200" b="1" i="1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B9EABA2A-04A5-4841-8D92-EFD517F9A4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621" y="1861574"/>
                <a:ext cx="4989221" cy="416838"/>
              </a:xfrm>
              <a:prstGeom prst="roundRect">
                <a:avLst/>
              </a:prstGeom>
              <a:blipFill>
                <a:blip r:embed="rId12"/>
                <a:stretch>
                  <a:fillRect t="-5479" b="-27397"/>
                </a:stretch>
              </a:blipFill>
              <a:ln w="25400">
                <a:solidFill>
                  <a:schemeClr val="bg2">
                    <a:lumMod val="25000"/>
                  </a:schemeClr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24E7CE64-B2AB-477E-AB14-A31B7B4294DB}"/>
                  </a:ext>
                </a:extLst>
              </p:cNvPr>
              <p:cNvSpPr/>
              <p:nvPr/>
            </p:nvSpPr>
            <p:spPr>
              <a:xfrm>
                <a:off x="6616008" y="1861574"/>
                <a:ext cx="4989221" cy="416838"/>
              </a:xfrm>
              <a:prstGeom prst="roundRect">
                <a:avLst/>
              </a:prstGeom>
              <a:solidFill>
                <a:schemeClr val="bg1">
                  <a:lumMod val="75000"/>
                  <a:alpha val="55000"/>
                </a:schemeClr>
              </a:solidFill>
              <a:ln w="25400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14:m>
                  <m:oMath xmlns:m="http://schemas.openxmlformats.org/officeDocument/2006/math">
                    <m:r>
                      <a:rPr lang="el-GR" sz="22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𝜸</m:t>
                    </m:r>
                    <m:r>
                      <a:rPr lang="it-IT" sz="22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2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it-IT" sz="2200" dirty="0">
                    <a:solidFill>
                      <a:schemeClr val="bg2">
                        <a:lumMod val="10000"/>
                      </a:schemeClr>
                    </a:solidFill>
                  </a:rPr>
                  <a:t>: training set with no anomalies</a:t>
                </a:r>
                <a:endParaRPr lang="it-IT" sz="2200" b="1" i="1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24E7CE64-B2AB-477E-AB14-A31B7B4294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6008" y="1861574"/>
                <a:ext cx="4989221" cy="416838"/>
              </a:xfrm>
              <a:prstGeom prst="roundRect">
                <a:avLst/>
              </a:prstGeom>
              <a:blipFill>
                <a:blip r:embed="rId13"/>
                <a:stretch>
                  <a:fillRect t="-5479" b="-27397"/>
                </a:stretch>
              </a:blipFill>
              <a:ln w="25400">
                <a:solidFill>
                  <a:schemeClr val="bg2">
                    <a:lumMod val="25000"/>
                  </a:schemeClr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20256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C317092-0902-4C40-A1A2-309514FAB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6643" y="3651226"/>
            <a:ext cx="6732103" cy="2568958"/>
          </a:xfrm>
          <a:prstGeom prst="rect">
            <a:avLst/>
          </a:prstGeom>
        </p:spPr>
      </p:pic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1DE6127-EF7C-416E-8637-20BDE9D9C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405" y="3651226"/>
            <a:ext cx="5962896" cy="254529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3A9EB1-3A1D-4D5A-AFF4-9BB563238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27</a:t>
            </a:fld>
            <a:endParaRPr lang="nl-NL"/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C3FB8E1-AAA1-4D09-9504-2BE6FCCF0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288" y="207036"/>
            <a:ext cx="11552898" cy="1152000"/>
          </a:xfrm>
        </p:spPr>
        <p:txBody>
          <a:bodyPr>
            <a:normAutofit/>
          </a:bodyPr>
          <a:lstStyle/>
          <a:p>
            <a:r>
              <a:rPr lang="it-IT" sz="3200" b="1" i="1" dirty="0"/>
              <a:t>Convergence Behavior of Our Confidence Measure</a:t>
            </a:r>
            <a:endParaRPr lang="it-IT" sz="3200" dirty="0">
              <a:solidFill>
                <a:schemeClr val="tx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599C2FD-318E-4FFC-8E86-984E2674AF6A}"/>
              </a:ext>
            </a:extLst>
          </p:cNvPr>
          <p:cNvCxnSpPr>
            <a:cxnSpLocks/>
            <a:stCxn id="28" idx="2"/>
          </p:cNvCxnSpPr>
          <p:nvPr/>
        </p:nvCxnSpPr>
        <p:spPr>
          <a:xfrm>
            <a:off x="6410566" y="1667612"/>
            <a:ext cx="0" cy="4542388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DBA16D18-81A8-4B4C-A41B-0E28BEAA3478}"/>
                  </a:ext>
                </a:extLst>
              </p:cNvPr>
              <p:cNvSpPr/>
              <p:nvPr/>
            </p:nvSpPr>
            <p:spPr>
              <a:xfrm>
                <a:off x="3468991" y="2472374"/>
                <a:ext cx="2707045" cy="1026559"/>
              </a:xfrm>
              <a:prstGeom prst="roundRect">
                <a:avLst/>
              </a:prstGeom>
              <a:solidFill>
                <a:schemeClr val="bg1">
                  <a:lumMod val="75000"/>
                  <a:alpha val="55000"/>
                </a:schemeClr>
              </a:solidFill>
              <a:ln w="25400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2200" dirty="0">
                    <a:solidFill>
                      <a:schemeClr val="bg2">
                        <a:lumMod val="10000"/>
                      </a:schemeClr>
                    </a:solidFill>
                  </a:rPr>
                  <a:t>The confidence converges </a:t>
                </a:r>
              </a:p>
              <a:p>
                <a:pPr algn="ctr"/>
                <a:r>
                  <a:rPr lang="it-IT" sz="2200" dirty="0">
                    <a:solidFill>
                      <a:schemeClr val="bg2">
                        <a:lumMod val="10000"/>
                      </a:schemeClr>
                    </a:solidFill>
                  </a:rPr>
                  <a:t>to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it-IT" sz="22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DBA16D18-81A8-4B4C-A41B-0E28BEAA34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8991" y="2472374"/>
                <a:ext cx="2707045" cy="1026559"/>
              </a:xfrm>
              <a:prstGeom prst="roundRect">
                <a:avLst/>
              </a:prstGeom>
              <a:blipFill>
                <a:blip r:embed="rId4"/>
                <a:stretch>
                  <a:fillRect t="-5814" b="-14535"/>
                </a:stretch>
              </a:blipFill>
              <a:ln w="25400">
                <a:solidFill>
                  <a:schemeClr val="bg2">
                    <a:lumMod val="25000"/>
                  </a:schemeClr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F4DC1B54-20BA-401C-852A-5CF98E537DC0}"/>
                  </a:ext>
                </a:extLst>
              </p:cNvPr>
              <p:cNvSpPr/>
              <p:nvPr/>
            </p:nvSpPr>
            <p:spPr>
              <a:xfrm>
                <a:off x="9141789" y="2472962"/>
                <a:ext cx="2707045" cy="1025971"/>
              </a:xfrm>
              <a:prstGeom prst="roundRect">
                <a:avLst/>
              </a:prstGeom>
              <a:solidFill>
                <a:schemeClr val="bg1">
                  <a:lumMod val="75000"/>
                  <a:alpha val="55000"/>
                </a:schemeClr>
              </a:solidFill>
              <a:ln w="25400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2200" dirty="0">
                    <a:solidFill>
                      <a:schemeClr val="bg2">
                        <a:lumMod val="10000"/>
                      </a:schemeClr>
                    </a:solidFill>
                  </a:rPr>
                  <a:t>The confidence converges </a:t>
                </a:r>
              </a:p>
              <a:p>
                <a:pPr algn="ctr"/>
                <a:r>
                  <a:rPr lang="it-IT" sz="2200" dirty="0">
                    <a:solidFill>
                      <a:schemeClr val="bg2">
                        <a:lumMod val="10000"/>
                      </a:schemeClr>
                    </a:solidFill>
                  </a:rPr>
                  <a:t>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it-IT" sz="2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2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it-IT" sz="22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≈</m:t>
                    </m:r>
                    <m:r>
                      <a:rPr lang="it-IT" sz="22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it-IT" sz="22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22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𝟑𝟔𝟕𝟗</m:t>
                    </m:r>
                  </m:oMath>
                </a14:m>
                <a:endParaRPr lang="it-IT" sz="2200" b="1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F4DC1B54-20BA-401C-852A-5CF98E537D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1789" y="2472962"/>
                <a:ext cx="2707045" cy="1025971"/>
              </a:xfrm>
              <a:prstGeom prst="roundRect">
                <a:avLst/>
              </a:prstGeom>
              <a:blipFill>
                <a:blip r:embed="rId5"/>
                <a:stretch>
                  <a:fillRect t="-6395" b="-15116"/>
                </a:stretch>
              </a:blipFill>
              <a:ln w="25400">
                <a:solidFill>
                  <a:schemeClr val="bg2">
                    <a:lumMod val="25000"/>
                  </a:schemeClr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C3718D6-7F10-4E3C-B97F-8C02FD9ABE9B}"/>
              </a:ext>
            </a:extLst>
          </p:cNvPr>
          <p:cNvCxnSpPr>
            <a:cxnSpLocks/>
            <a:stCxn id="27" idx="2"/>
          </p:cNvCxnSpPr>
          <p:nvPr/>
        </p:nvCxnSpPr>
        <p:spPr>
          <a:xfrm>
            <a:off x="4822514" y="3498933"/>
            <a:ext cx="847313" cy="330945"/>
          </a:xfrm>
          <a:prstGeom prst="straightConnector1">
            <a:avLst/>
          </a:prstGeom>
          <a:ln w="38100">
            <a:solidFill>
              <a:srgbClr val="666666">
                <a:alpha val="69804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A0B30D6-A832-427E-AB6B-71524355F91D}"/>
                  </a:ext>
                </a:extLst>
              </p:cNvPr>
              <p:cNvSpPr txBox="1"/>
              <p:nvPr/>
            </p:nvSpPr>
            <p:spPr>
              <a:xfrm>
                <a:off x="4550486" y="1205947"/>
                <a:ext cx="372015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400" dirty="0">
                    <a:solidFill>
                      <a:schemeClr val="bg2">
                        <a:lumMod val="10000"/>
                      </a:schemeClr>
                    </a:solidFill>
                    <a:cs typeface="Calibri" panose="020F0502020204030204" pitchFamily="34" charset="0"/>
                  </a:rPr>
                  <a:t>Two cases according to </a:t>
                </a:r>
                <a14:m>
                  <m:oMath xmlns:m="http://schemas.openxmlformats.org/officeDocument/2006/math">
                    <m:r>
                      <a:rPr lang="el-GR" sz="2400" b="1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𝛄</m:t>
                    </m:r>
                  </m:oMath>
                </a14:m>
                <a:r>
                  <a:rPr lang="it-IT" sz="2400" dirty="0">
                    <a:solidFill>
                      <a:schemeClr val="bg2">
                        <a:lumMod val="10000"/>
                      </a:schemeClr>
                    </a:solidFill>
                    <a:cs typeface="Calibri" panose="020F0502020204030204" pitchFamily="34" charset="0"/>
                  </a:rPr>
                  <a:t>:</a:t>
                </a:r>
                <a:endParaRPr lang="it-IT" sz="2400" b="1" dirty="0">
                  <a:solidFill>
                    <a:schemeClr val="bg2">
                      <a:lumMod val="10000"/>
                    </a:schemeClr>
                  </a:solidFill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A0B30D6-A832-427E-AB6B-71524355F9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0486" y="1205947"/>
                <a:ext cx="3720159" cy="461665"/>
              </a:xfrm>
              <a:prstGeom prst="rect">
                <a:avLst/>
              </a:prstGeom>
              <a:blipFill>
                <a:blip r:embed="rId10"/>
                <a:stretch>
                  <a:fillRect l="-2455" t="-9211" r="-2291" b="-3026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1CE6039-0838-4F56-ADC6-5EFB5539AA57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10495312" y="3498933"/>
            <a:ext cx="649766" cy="1907954"/>
          </a:xfrm>
          <a:prstGeom prst="straightConnector1">
            <a:avLst/>
          </a:prstGeom>
          <a:ln w="38100">
            <a:solidFill>
              <a:srgbClr val="666666">
                <a:alpha val="69804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A picture containing drawing, food, plate&#10;&#10;Description automatically generated">
            <a:extLst>
              <a:ext uri="{FF2B5EF4-FFF2-40B4-BE49-F238E27FC236}">
                <a16:creationId xmlns:a16="http://schemas.microsoft.com/office/drawing/2014/main" id="{3C243AD8-EB3D-4EEC-B88B-CEDBAE080E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66737" y="6337850"/>
            <a:ext cx="648000" cy="3909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B9EABA2A-04A5-4841-8D92-EFD517F9A431}"/>
                  </a:ext>
                </a:extLst>
              </p:cNvPr>
              <p:cNvSpPr/>
              <p:nvPr/>
            </p:nvSpPr>
            <p:spPr>
              <a:xfrm>
                <a:off x="152621" y="1861574"/>
                <a:ext cx="4989221" cy="416838"/>
              </a:xfrm>
              <a:prstGeom prst="roundRect">
                <a:avLst/>
              </a:prstGeom>
              <a:solidFill>
                <a:schemeClr val="bg1">
                  <a:lumMod val="75000"/>
                  <a:alpha val="55000"/>
                </a:schemeClr>
              </a:solidFill>
              <a:ln w="25400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14:m>
                  <m:oMath xmlns:m="http://schemas.openxmlformats.org/officeDocument/2006/math">
                    <m:r>
                      <a:rPr lang="el-GR" sz="22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𝜸</m:t>
                    </m:r>
                    <m:r>
                      <a:rPr lang="el-GR" sz="22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it-IT" sz="22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it-IT" sz="2200" dirty="0">
                    <a:solidFill>
                      <a:schemeClr val="bg2">
                        <a:lumMod val="10000"/>
                      </a:schemeClr>
                    </a:solidFill>
                  </a:rPr>
                  <a:t>: training set contains anomalies</a:t>
                </a:r>
                <a:endParaRPr lang="it-IT" sz="2200" b="1" i="1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B9EABA2A-04A5-4841-8D92-EFD517F9A4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621" y="1861574"/>
                <a:ext cx="4989221" cy="416838"/>
              </a:xfrm>
              <a:prstGeom prst="roundRect">
                <a:avLst/>
              </a:prstGeom>
              <a:blipFill>
                <a:blip r:embed="rId12"/>
                <a:stretch>
                  <a:fillRect t="-5479" b="-27397"/>
                </a:stretch>
              </a:blipFill>
              <a:ln w="25400">
                <a:solidFill>
                  <a:schemeClr val="bg2">
                    <a:lumMod val="25000"/>
                  </a:schemeClr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24E7CE64-B2AB-477E-AB14-A31B7B4294DB}"/>
                  </a:ext>
                </a:extLst>
              </p:cNvPr>
              <p:cNvSpPr/>
              <p:nvPr/>
            </p:nvSpPr>
            <p:spPr>
              <a:xfrm>
                <a:off x="6616008" y="1861574"/>
                <a:ext cx="4989221" cy="416838"/>
              </a:xfrm>
              <a:prstGeom prst="roundRect">
                <a:avLst/>
              </a:prstGeom>
              <a:solidFill>
                <a:schemeClr val="bg1">
                  <a:lumMod val="75000"/>
                  <a:alpha val="55000"/>
                </a:schemeClr>
              </a:solidFill>
              <a:ln w="25400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14:m>
                  <m:oMath xmlns:m="http://schemas.openxmlformats.org/officeDocument/2006/math">
                    <m:r>
                      <a:rPr lang="el-GR" sz="22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𝜸</m:t>
                    </m:r>
                    <m:r>
                      <a:rPr lang="it-IT" sz="22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2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it-IT" sz="2200" dirty="0">
                    <a:solidFill>
                      <a:schemeClr val="bg2">
                        <a:lumMod val="10000"/>
                      </a:schemeClr>
                    </a:solidFill>
                  </a:rPr>
                  <a:t>: training set with no anomalies</a:t>
                </a:r>
                <a:endParaRPr lang="it-IT" sz="2200" b="1" i="1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24E7CE64-B2AB-477E-AB14-A31B7B4294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6008" y="1861574"/>
                <a:ext cx="4989221" cy="416838"/>
              </a:xfrm>
              <a:prstGeom prst="roundRect">
                <a:avLst/>
              </a:prstGeom>
              <a:blipFill>
                <a:blip r:embed="rId13"/>
                <a:stretch>
                  <a:fillRect t="-5479" b="-27397"/>
                </a:stretch>
              </a:blipFill>
              <a:ln w="25400">
                <a:solidFill>
                  <a:schemeClr val="bg2">
                    <a:lumMod val="25000"/>
                  </a:schemeClr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56362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D679FB-06D0-4DB3-BCF4-68C239E48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28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A502487-D143-4CA7-A673-7A986C4E2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400" y="1391478"/>
            <a:ext cx="11041200" cy="2344998"/>
          </a:xfrm>
        </p:spPr>
        <p:txBody>
          <a:bodyPr>
            <a:normAutofit/>
          </a:bodyPr>
          <a:lstStyle/>
          <a:p>
            <a:pPr algn="ctr"/>
            <a:r>
              <a:rPr lang="it-IT" sz="4400" dirty="0"/>
              <a:t>Contribution 4: Experiments</a:t>
            </a:r>
            <a:br>
              <a:rPr lang="it-IT" sz="4400" dirty="0"/>
            </a:br>
            <a:br>
              <a:rPr lang="it-IT" sz="1000" dirty="0"/>
            </a:br>
            <a:r>
              <a:rPr lang="it-IT" sz="3600" dirty="0"/>
              <a:t>An extensive empirical evaluation on </a:t>
            </a:r>
            <a:br>
              <a:rPr lang="it-IT" sz="3600" dirty="0"/>
            </a:br>
            <a:r>
              <a:rPr lang="it-IT" sz="3600" dirty="0"/>
              <a:t>benchmark datasets</a:t>
            </a:r>
            <a:endParaRPr lang="it-IT" dirty="0"/>
          </a:p>
        </p:txBody>
      </p:sp>
      <p:pic>
        <p:nvPicPr>
          <p:cNvPr id="6" name="Picture 5" descr="A picture containing drawing, food, plate&#10;&#10;Description automatically generated">
            <a:extLst>
              <a:ext uri="{FF2B5EF4-FFF2-40B4-BE49-F238E27FC236}">
                <a16:creationId xmlns:a16="http://schemas.microsoft.com/office/drawing/2014/main" id="{E43A2B2C-F63E-4D61-87B3-3156C5F45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6737" y="6337850"/>
            <a:ext cx="648000" cy="39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0856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3A9EB1-3A1D-4D5A-AFF4-9BB563238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29</a:t>
            </a:fld>
            <a:endParaRPr lang="nl-NL"/>
          </a:p>
        </p:txBody>
      </p:sp>
      <p:sp>
        <p:nvSpPr>
          <p:cNvPr id="104" name="Title 4">
            <a:extLst>
              <a:ext uri="{FF2B5EF4-FFF2-40B4-BE49-F238E27FC236}">
                <a16:creationId xmlns:a16="http://schemas.microsoft.com/office/drawing/2014/main" id="{471C34A4-0C73-49DB-A8A1-59C76672D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288" y="207036"/>
            <a:ext cx="11552898" cy="1152000"/>
          </a:xfrm>
        </p:spPr>
        <p:txBody>
          <a:bodyPr>
            <a:noAutofit/>
          </a:bodyPr>
          <a:lstStyle/>
          <a:p>
            <a:r>
              <a:rPr lang="it-IT" sz="3200" b="1" i="1" dirty="0"/>
              <a:t>A Large Experimental Comparison Shows that ExCeeD Recovers Confidence Matching Empirical Frequencies</a:t>
            </a:r>
            <a:endParaRPr lang="it-IT" sz="3200" dirty="0">
              <a:solidFill>
                <a:schemeClr val="tx1"/>
              </a:solidFill>
            </a:endParaRPr>
          </a:p>
        </p:txBody>
      </p:sp>
      <p:pic>
        <p:nvPicPr>
          <p:cNvPr id="47" name="Picture 46" descr="A picture containing drawing, food, plate&#10;&#10;Description automatically generated">
            <a:extLst>
              <a:ext uri="{FF2B5EF4-FFF2-40B4-BE49-F238E27FC236}">
                <a16:creationId xmlns:a16="http://schemas.microsoft.com/office/drawing/2014/main" id="{1E8E74CA-8128-4774-982D-8771AFC67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6737" y="6337850"/>
            <a:ext cx="648000" cy="390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846530-4342-416B-8A1D-0EB07B7BFD31}"/>
              </a:ext>
            </a:extLst>
          </p:cNvPr>
          <p:cNvSpPr txBox="1"/>
          <p:nvPr/>
        </p:nvSpPr>
        <p:spPr>
          <a:xfrm>
            <a:off x="491288" y="1753752"/>
            <a:ext cx="11356155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>
                <a:solidFill>
                  <a:schemeClr val="bg2">
                    <a:lumMod val="10000"/>
                  </a:schemeClr>
                </a:solidFill>
              </a:rPr>
              <a:t>We compared </a:t>
            </a:r>
            <a:r>
              <a:rPr lang="it-IT" sz="2200" b="1" i="1" dirty="0">
                <a:solidFill>
                  <a:schemeClr val="bg2">
                    <a:lumMod val="10000"/>
                  </a:schemeClr>
                </a:solidFill>
              </a:rPr>
              <a:t>ExCeeD</a:t>
            </a:r>
            <a:r>
              <a:rPr lang="it-IT" sz="2200" dirty="0">
                <a:solidFill>
                  <a:schemeClr val="bg2">
                    <a:lumMod val="10000"/>
                  </a:schemeClr>
                </a:solidFill>
              </a:rPr>
              <a:t> with three types of baselines</a:t>
            </a:r>
          </a:p>
          <a:p>
            <a:endParaRPr lang="it-IT" dirty="0">
              <a:solidFill>
                <a:schemeClr val="bg2">
                  <a:lumMod val="10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it-IT" sz="2200" i="1" dirty="0">
                <a:solidFill>
                  <a:schemeClr val="bg2">
                    <a:lumMod val="10000"/>
                  </a:schemeClr>
                </a:solidFill>
              </a:rPr>
              <a:t>Naive Baseline</a:t>
            </a:r>
            <a:r>
              <a:rPr lang="it-IT" sz="2200" dirty="0">
                <a:solidFill>
                  <a:schemeClr val="bg2">
                    <a:lumMod val="10000"/>
                  </a:schemeClr>
                </a:solidFill>
              </a:rPr>
              <a:t>, i.e. confidence always equal to 1;</a:t>
            </a:r>
          </a:p>
          <a:p>
            <a:pPr marL="914400" lvl="1" indent="-457200">
              <a:buFont typeface="+mj-lt"/>
              <a:buAutoNum type="arabicPeriod"/>
            </a:pPr>
            <a:endParaRPr lang="it-IT" dirty="0">
              <a:solidFill>
                <a:schemeClr val="bg2">
                  <a:lumMod val="10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it-IT" sz="2200" i="1" dirty="0">
                <a:solidFill>
                  <a:schemeClr val="bg2">
                    <a:lumMod val="10000"/>
                  </a:schemeClr>
                </a:solidFill>
              </a:rPr>
              <a:t>Outlier Probability methods</a:t>
            </a:r>
            <a:r>
              <a:rPr lang="it-IT" sz="2200" dirty="0">
                <a:solidFill>
                  <a:schemeClr val="bg2">
                    <a:lumMod val="10000"/>
                  </a:schemeClr>
                </a:solidFill>
              </a:rPr>
              <a:t>, i.e. apply existing methods instead of step 1;</a:t>
            </a:r>
          </a:p>
          <a:p>
            <a:pPr marL="914400" lvl="1" indent="-457200">
              <a:buFont typeface="+mj-lt"/>
              <a:buAutoNum type="arabicPeriod"/>
            </a:pPr>
            <a:endParaRPr lang="it-IT" dirty="0">
              <a:solidFill>
                <a:schemeClr val="bg2">
                  <a:lumMod val="10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it-IT" sz="2200" i="1" dirty="0">
                <a:solidFill>
                  <a:schemeClr val="bg2">
                    <a:lumMod val="10000"/>
                  </a:schemeClr>
                </a:solidFill>
              </a:rPr>
              <a:t>Calibration methods</a:t>
            </a:r>
            <a:r>
              <a:rPr lang="it-IT" sz="2200" dirty="0">
                <a:solidFill>
                  <a:schemeClr val="bg2">
                    <a:lumMod val="10000"/>
                  </a:schemeClr>
                </a:solidFill>
              </a:rPr>
              <a:t>, i.e. calibrated probabilities assuming to get a labeled dataset;</a:t>
            </a:r>
          </a:p>
          <a:p>
            <a:pPr lvl="1"/>
            <a:endParaRPr lang="it-IT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it-IT" sz="2200" dirty="0">
                <a:solidFill>
                  <a:schemeClr val="bg2">
                    <a:lumMod val="10000"/>
                  </a:schemeClr>
                </a:solidFill>
              </a:rPr>
              <a:t>on </a:t>
            </a:r>
            <a:r>
              <a:rPr lang="it-IT" sz="2200" b="1" i="1" dirty="0">
                <a:solidFill>
                  <a:schemeClr val="bg2">
                    <a:lumMod val="10000"/>
                  </a:schemeClr>
                </a:solidFill>
              </a:rPr>
              <a:t>21</a:t>
            </a:r>
            <a:r>
              <a:rPr lang="it-IT" sz="2200" i="1" dirty="0">
                <a:solidFill>
                  <a:schemeClr val="bg2">
                    <a:lumMod val="10000"/>
                  </a:schemeClr>
                </a:solidFill>
              </a:rPr>
              <a:t> benchmark datasets</a:t>
            </a:r>
            <a:r>
              <a:rPr lang="it-IT" sz="2200" dirty="0">
                <a:solidFill>
                  <a:schemeClr val="bg2">
                    <a:lumMod val="10000"/>
                  </a:schemeClr>
                </a:solidFill>
              </a:rPr>
              <a:t> and </a:t>
            </a:r>
            <a:r>
              <a:rPr lang="it-IT" sz="2200" b="1" i="1" dirty="0">
                <a:solidFill>
                  <a:schemeClr val="bg2">
                    <a:lumMod val="10000"/>
                  </a:schemeClr>
                </a:solidFill>
              </a:rPr>
              <a:t>3</a:t>
            </a:r>
            <a:r>
              <a:rPr lang="it-IT" sz="2200" i="1" dirty="0">
                <a:solidFill>
                  <a:schemeClr val="bg2">
                    <a:lumMod val="10000"/>
                  </a:schemeClr>
                </a:solidFill>
              </a:rPr>
              <a:t> anomaly detectors</a:t>
            </a:r>
            <a:r>
              <a:rPr lang="it-IT" sz="2200" dirty="0">
                <a:solidFill>
                  <a:schemeClr val="bg2">
                    <a:lumMod val="10000"/>
                  </a:schemeClr>
                </a:solidFill>
              </a:rPr>
              <a:t>, and we found that:</a:t>
            </a:r>
          </a:p>
          <a:p>
            <a:endParaRPr lang="it-IT" dirty="0">
              <a:solidFill>
                <a:schemeClr val="bg2">
                  <a:lumMod val="10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it-IT" sz="2200" dirty="0">
                <a:solidFill>
                  <a:schemeClr val="bg2">
                    <a:lumMod val="10000"/>
                  </a:schemeClr>
                </a:solidFill>
              </a:rPr>
              <a:t>Our outlier probability’s estimate leads to more accurate confidence scores;</a:t>
            </a:r>
          </a:p>
          <a:p>
            <a:pPr marL="914400" lvl="1" indent="-457200">
              <a:buFont typeface="+mj-lt"/>
              <a:buAutoNum type="arabicPeriod"/>
            </a:pPr>
            <a:endParaRPr lang="it-IT" dirty="0">
              <a:solidFill>
                <a:schemeClr val="bg2">
                  <a:lumMod val="10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it-IT" sz="2200" dirty="0">
                <a:solidFill>
                  <a:schemeClr val="bg2">
                    <a:lumMod val="10000"/>
                  </a:schemeClr>
                </a:solidFill>
              </a:rPr>
              <a:t>ExCeeD outperforms all the baselines, no matter of the anomaly detector used.</a:t>
            </a:r>
          </a:p>
        </p:txBody>
      </p:sp>
    </p:spTree>
    <p:extLst>
      <p:ext uri="{BB962C8B-B14F-4D97-AF65-F5344CB8AC3E}">
        <p14:creationId xmlns:p14="http://schemas.microsoft.com/office/powerpoint/2010/main" val="3624484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screenshot of a cell phone&#10;&#10;Description automatically generated">
            <a:extLst>
              <a:ext uri="{FF2B5EF4-FFF2-40B4-BE49-F238E27FC236}">
                <a16:creationId xmlns:a16="http://schemas.microsoft.com/office/drawing/2014/main" id="{A2646ABF-AF40-4C36-9A9E-CDAC7D822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801" y="998701"/>
            <a:ext cx="5335670" cy="520507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59576-99FD-495B-A321-5C7C629F9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3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FED91A1-C437-42AB-BB6E-6C83B8C04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b="1" i="1" dirty="0"/>
              <a:t>Capturing Uncertainty in Anomaly Detection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D6EE966-3428-4A8E-8830-CFB0F9A37B1C}"/>
              </a:ext>
            </a:extLst>
          </p:cNvPr>
          <p:cNvSpPr/>
          <p:nvPr/>
        </p:nvSpPr>
        <p:spPr>
          <a:xfrm>
            <a:off x="4621998" y="1736392"/>
            <a:ext cx="2410569" cy="806697"/>
          </a:xfrm>
          <a:prstGeom prst="roundRect">
            <a:avLst/>
          </a:prstGeom>
          <a:solidFill>
            <a:schemeClr val="bg2">
              <a:lumMod val="75000"/>
              <a:alpha val="55000"/>
            </a:schemeClr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200" dirty="0">
                <a:solidFill>
                  <a:schemeClr val="bg2">
                    <a:lumMod val="10000"/>
                  </a:schemeClr>
                </a:solidFill>
              </a:rPr>
              <a:t>Predicted Class: Normal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964D0EE-83F4-4523-AA49-3E84518193FD}"/>
              </a:ext>
            </a:extLst>
          </p:cNvPr>
          <p:cNvCxnSpPr>
            <a:cxnSpLocks/>
            <a:endCxn id="11" idx="2"/>
          </p:cNvCxnSpPr>
          <p:nvPr/>
        </p:nvCxnSpPr>
        <p:spPr>
          <a:xfrm flipV="1">
            <a:off x="3923650" y="2543089"/>
            <a:ext cx="1903633" cy="1053212"/>
          </a:xfrm>
          <a:prstGeom prst="straightConnector1">
            <a:avLst/>
          </a:prstGeom>
          <a:ln w="38100">
            <a:solidFill>
              <a:srgbClr val="002A7E">
                <a:alpha val="69804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drawing, food, plate&#10;&#10;Description automatically generated">
            <a:extLst>
              <a:ext uri="{FF2B5EF4-FFF2-40B4-BE49-F238E27FC236}">
                <a16:creationId xmlns:a16="http://schemas.microsoft.com/office/drawing/2014/main" id="{9D05DED7-267D-48E4-809E-A2BE278CF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6737" y="6337850"/>
            <a:ext cx="648000" cy="390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422887-F4E9-4C6A-8F21-54C2D0FB2741}"/>
              </a:ext>
            </a:extLst>
          </p:cNvPr>
          <p:cNvSpPr/>
          <p:nvPr/>
        </p:nvSpPr>
        <p:spPr>
          <a:xfrm>
            <a:off x="5558048" y="4838842"/>
            <a:ext cx="6411575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300" i="1" dirty="0">
                <a:solidFill>
                  <a:schemeClr val="bg2">
                    <a:lumMod val="10000"/>
                  </a:schemeClr>
                </a:solidFill>
              </a:rPr>
              <a:t>Does the prediction change when a different training set is drawn from the same distribution?</a:t>
            </a:r>
          </a:p>
          <a:p>
            <a:r>
              <a:rPr lang="it-IT" sz="2300" i="1" dirty="0">
                <a:solidFill>
                  <a:schemeClr val="bg2">
                    <a:lumMod val="10000"/>
                  </a:schemeClr>
                </a:solidFill>
              </a:rPr>
              <a:t>How </a:t>
            </a:r>
            <a:r>
              <a:rPr lang="it-IT" sz="2300" b="1" i="1" dirty="0">
                <a:solidFill>
                  <a:schemeClr val="bg2">
                    <a:lumMod val="10000"/>
                  </a:schemeClr>
                </a:solidFill>
              </a:rPr>
              <a:t>confident</a:t>
            </a:r>
            <a:r>
              <a:rPr lang="it-IT" sz="2300" i="1" dirty="0">
                <a:solidFill>
                  <a:schemeClr val="bg2">
                    <a:lumMod val="10000"/>
                  </a:schemeClr>
                </a:solidFill>
              </a:rPr>
              <a:t> is the model in its prediction?</a:t>
            </a:r>
          </a:p>
        </p:txBody>
      </p:sp>
    </p:spTree>
    <p:extLst>
      <p:ext uri="{BB962C8B-B14F-4D97-AF65-F5344CB8AC3E}">
        <p14:creationId xmlns:p14="http://schemas.microsoft.com/office/powerpoint/2010/main" val="10908555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E5ADC1-8AD8-4AEB-999A-2EDB91C4C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461" y="1423397"/>
            <a:ext cx="11231376" cy="401120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3A9EB1-3A1D-4D5A-AFF4-9BB563238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30</a:t>
            </a:fld>
            <a:endParaRPr lang="nl-NL"/>
          </a:p>
        </p:txBody>
      </p:sp>
      <p:sp>
        <p:nvSpPr>
          <p:cNvPr id="104" name="Title 4">
            <a:extLst>
              <a:ext uri="{FF2B5EF4-FFF2-40B4-BE49-F238E27FC236}">
                <a16:creationId xmlns:a16="http://schemas.microsoft.com/office/drawing/2014/main" id="{471C34A4-0C73-49DB-A8A1-59C76672D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288" y="207036"/>
            <a:ext cx="11552898" cy="1152000"/>
          </a:xfrm>
        </p:spPr>
        <p:txBody>
          <a:bodyPr>
            <a:normAutofit/>
          </a:bodyPr>
          <a:lstStyle/>
          <a:p>
            <a:r>
              <a:rPr lang="it-IT" sz="3200" b="1" i="1" dirty="0"/>
              <a:t>ExCeeD Captures Our Intuitions about How a Detector’s Confidence in Its Prediction Varies as this </a:t>
            </a:r>
            <a:r>
              <a:rPr lang="it-IT" sz="3200" b="1" i="1" dirty="0">
                <a:solidFill>
                  <a:srgbClr val="7030A0"/>
                </a:solidFill>
              </a:rPr>
              <a:t>Example Moves</a:t>
            </a:r>
            <a:endParaRPr lang="it-IT" sz="3200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7935F2-6B17-4A4C-82E8-E807F025877A}"/>
              </a:ext>
            </a:extLst>
          </p:cNvPr>
          <p:cNvSpPr txBox="1"/>
          <p:nvPr/>
        </p:nvSpPr>
        <p:spPr>
          <a:xfrm>
            <a:off x="491288" y="4971470"/>
            <a:ext cx="16688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2">
                    <a:lumMod val="10000"/>
                  </a:schemeClr>
                </a:solidFill>
                <a:cs typeface="Calibri" panose="020F0502020204030204" pitchFamily="34" charset="0"/>
              </a:rPr>
              <a:t>Prediction:</a:t>
            </a:r>
            <a:endParaRPr lang="en-US" sz="2200" dirty="0">
              <a:solidFill>
                <a:srgbClr val="002A7E"/>
              </a:solidFill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A7E"/>
                </a:solidFill>
                <a:cs typeface="Calibri" panose="020F0502020204030204" pitchFamily="34" charset="0"/>
              </a:rPr>
              <a:t>Normal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C00000"/>
                </a:solidFill>
                <a:cs typeface="Calibri" panose="020F0502020204030204" pitchFamily="34" charset="0"/>
              </a:rPr>
              <a:t>Anomaly</a:t>
            </a:r>
            <a:endParaRPr lang="en-US" sz="2200" dirty="0">
              <a:solidFill>
                <a:schemeClr val="bg2">
                  <a:lumMod val="10000"/>
                </a:schemeClr>
              </a:solidFill>
              <a:cs typeface="Calibri" panose="020F0502020204030204" pitchFamily="34" charset="0"/>
            </a:endParaRPr>
          </a:p>
        </p:txBody>
      </p:sp>
      <p:pic>
        <p:nvPicPr>
          <p:cNvPr id="7" name="Picture 6" descr="A picture containing drawing, food, plate&#10;&#10;Description automatically generated">
            <a:extLst>
              <a:ext uri="{FF2B5EF4-FFF2-40B4-BE49-F238E27FC236}">
                <a16:creationId xmlns:a16="http://schemas.microsoft.com/office/drawing/2014/main" id="{7F378D06-1A90-4BED-ADB7-904DEE5FB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6737" y="6337850"/>
            <a:ext cx="648000" cy="39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1570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3A9EB1-3A1D-4D5A-AFF4-9BB563238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31</a:t>
            </a:fld>
            <a:endParaRPr lang="nl-NL"/>
          </a:p>
        </p:txBody>
      </p:sp>
      <p:sp>
        <p:nvSpPr>
          <p:cNvPr id="104" name="Title 4">
            <a:extLst>
              <a:ext uri="{FF2B5EF4-FFF2-40B4-BE49-F238E27FC236}">
                <a16:creationId xmlns:a16="http://schemas.microsoft.com/office/drawing/2014/main" id="{471C34A4-0C73-49DB-A8A1-59C76672D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288" y="207036"/>
            <a:ext cx="11552898" cy="1152000"/>
          </a:xfrm>
        </p:spPr>
        <p:txBody>
          <a:bodyPr>
            <a:normAutofit/>
          </a:bodyPr>
          <a:lstStyle/>
          <a:p>
            <a:r>
              <a:rPr lang="it-IT" sz="3200" b="1" i="1" dirty="0"/>
              <a:t>In Conclusion, ExCeeD Is Not (Only) a Density Estimator</a:t>
            </a:r>
            <a:endParaRPr lang="it-IT" sz="3200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F5DFC0-BEF2-4E9F-935B-6CC6C4840C0B}"/>
              </a:ext>
            </a:extLst>
          </p:cNvPr>
          <p:cNvSpPr txBox="1"/>
          <p:nvPr/>
        </p:nvSpPr>
        <p:spPr>
          <a:xfrm>
            <a:off x="491287" y="1859339"/>
            <a:ext cx="11289896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chemeClr val="bg2">
                    <a:lumMod val="10000"/>
                  </a:schemeClr>
                </a:solidFill>
              </a:rPr>
              <a:t>We proposed a novel definition of </a:t>
            </a:r>
            <a:r>
              <a:rPr lang="it-IT" sz="2200" i="1" dirty="0">
                <a:solidFill>
                  <a:schemeClr val="bg2">
                    <a:lumMod val="10000"/>
                  </a:schemeClr>
                </a:solidFill>
              </a:rPr>
              <a:t>confidence </a:t>
            </a:r>
            <a:r>
              <a:rPr lang="it-IT" sz="2200" dirty="0">
                <a:solidFill>
                  <a:schemeClr val="bg2">
                    <a:lumMod val="10000"/>
                  </a:schemeClr>
                </a:solidFill>
              </a:rPr>
              <a:t>as the probability that the predicted class would change if a different training set was observed;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200" dirty="0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chemeClr val="bg2">
                    <a:lumMod val="10000"/>
                  </a:schemeClr>
                </a:solidFill>
              </a:rPr>
              <a:t>We proposed </a:t>
            </a:r>
            <a:r>
              <a:rPr lang="it-IT" sz="2200" i="1" dirty="0">
                <a:solidFill>
                  <a:schemeClr val="bg2">
                    <a:lumMod val="10000"/>
                  </a:schemeClr>
                </a:solidFill>
              </a:rPr>
              <a:t>ExCeeD</a:t>
            </a:r>
            <a:r>
              <a:rPr lang="it-IT" sz="2200" dirty="0">
                <a:solidFill>
                  <a:schemeClr val="bg2">
                    <a:lumMod val="10000"/>
                  </a:schemeClr>
                </a:solidFill>
              </a:rPr>
              <a:t>, a method for estimating any anomaly detector’s </a:t>
            </a:r>
            <a:r>
              <a:rPr lang="it-IT" sz="2200" i="1" dirty="0">
                <a:solidFill>
                  <a:schemeClr val="bg2">
                    <a:lumMod val="10000"/>
                  </a:schemeClr>
                </a:solidFill>
              </a:rPr>
              <a:t>confidence</a:t>
            </a:r>
            <a:r>
              <a:rPr lang="it-IT" sz="2200" dirty="0">
                <a:solidFill>
                  <a:schemeClr val="bg2">
                    <a:lumMod val="10000"/>
                  </a:schemeClr>
                </a:solidFill>
              </a:rPr>
              <a:t>;</a:t>
            </a:r>
          </a:p>
          <a:p>
            <a:endParaRPr lang="it-IT" sz="2200" dirty="0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chemeClr val="bg2">
                    <a:lumMod val="10000"/>
                  </a:schemeClr>
                </a:solidFill>
              </a:rPr>
              <a:t>We proved that </a:t>
            </a:r>
            <a:r>
              <a:rPr lang="it-IT" sz="2200" i="1" dirty="0">
                <a:solidFill>
                  <a:schemeClr val="bg2">
                    <a:lumMod val="10000"/>
                  </a:schemeClr>
                </a:solidFill>
              </a:rPr>
              <a:t>ExCeeD</a:t>
            </a:r>
            <a:r>
              <a:rPr lang="it-IT" sz="2200" dirty="0">
                <a:solidFill>
                  <a:schemeClr val="bg2">
                    <a:lumMod val="10000"/>
                  </a:schemeClr>
                </a:solidFill>
              </a:rPr>
              <a:t>’s estimates of the confidence </a:t>
            </a:r>
            <a:r>
              <a:rPr lang="it-IT" sz="2200" i="1" dirty="0">
                <a:solidFill>
                  <a:schemeClr val="bg2">
                    <a:lumMod val="10000"/>
                  </a:schemeClr>
                </a:solidFill>
              </a:rPr>
              <a:t>converge</a:t>
            </a:r>
            <a:r>
              <a:rPr lang="it-IT" sz="2200" dirty="0">
                <a:solidFill>
                  <a:schemeClr val="bg2">
                    <a:lumMod val="10000"/>
                  </a:schemeClr>
                </a:solidFill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200" dirty="0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chemeClr val="bg2">
                    <a:lumMod val="10000"/>
                  </a:schemeClr>
                </a:solidFill>
              </a:rPr>
              <a:t>Empirically, </a:t>
            </a:r>
            <a:r>
              <a:rPr lang="it-IT" sz="2200" i="1" dirty="0">
                <a:solidFill>
                  <a:schemeClr val="bg2">
                    <a:lumMod val="10000"/>
                  </a:schemeClr>
                </a:solidFill>
              </a:rPr>
              <a:t>ExCeeD</a:t>
            </a:r>
            <a:r>
              <a:rPr lang="it-IT" sz="2200" dirty="0">
                <a:solidFill>
                  <a:schemeClr val="bg2">
                    <a:lumMod val="10000"/>
                  </a:schemeClr>
                </a:solidFill>
              </a:rPr>
              <a:t> recovers </a:t>
            </a:r>
            <a:r>
              <a:rPr lang="it-IT" sz="2200" i="1" dirty="0">
                <a:solidFill>
                  <a:schemeClr val="bg2">
                    <a:lumMod val="10000"/>
                  </a:schemeClr>
                </a:solidFill>
              </a:rPr>
              <a:t>accurate</a:t>
            </a:r>
            <a:r>
              <a:rPr lang="it-IT" sz="2200" dirty="0">
                <a:solidFill>
                  <a:schemeClr val="bg2">
                    <a:lumMod val="10000"/>
                  </a:schemeClr>
                </a:solidFill>
              </a:rPr>
              <a:t> confidence scores.</a:t>
            </a:r>
          </a:p>
          <a:p>
            <a:endParaRPr lang="it-IT" sz="2200" dirty="0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200" dirty="0">
              <a:solidFill>
                <a:schemeClr val="bg2">
                  <a:lumMod val="10000"/>
                </a:schemeClr>
              </a:solidFill>
            </a:endParaRPr>
          </a:p>
          <a:p>
            <a:endParaRPr lang="it-IT" sz="2200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it-IT" sz="2000" dirty="0">
                <a:solidFill>
                  <a:schemeClr val="bg2">
                    <a:lumMod val="10000"/>
                  </a:schemeClr>
                </a:solidFill>
              </a:rPr>
              <a:t>All code and experiments are available online:  </a:t>
            </a:r>
            <a:r>
              <a:rPr lang="it-IT" sz="2000" i="1" dirty="0">
                <a:hlinkClick r:id="rId2"/>
              </a:rPr>
              <a:t>https://github.com/Lorenzo-Perini/Confidence_AD</a:t>
            </a:r>
            <a:endParaRPr lang="it-IT" sz="2000" i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6" name="Picture 5" descr="A picture containing drawing, food, plate&#10;&#10;Description automatically generated">
            <a:extLst>
              <a:ext uri="{FF2B5EF4-FFF2-40B4-BE49-F238E27FC236}">
                <a16:creationId xmlns:a16="http://schemas.microsoft.com/office/drawing/2014/main" id="{EB63BC75-375B-4A6E-9655-75218D8D3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6737" y="6337850"/>
            <a:ext cx="648000" cy="39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6937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575999" y="1080000"/>
            <a:ext cx="11509984" cy="4024798"/>
          </a:xfrm>
        </p:spPr>
        <p:txBody>
          <a:bodyPr>
            <a:normAutofit/>
          </a:bodyPr>
          <a:lstStyle/>
          <a:p>
            <a:pPr algn="ctr"/>
            <a:r>
              <a:rPr lang="en-US" sz="4400" b="1" i="1" dirty="0">
                <a:solidFill>
                  <a:schemeClr val="bg1">
                    <a:lumMod val="85000"/>
                  </a:schemeClr>
                </a:solidFill>
              </a:rPr>
              <a:t>Contact us </a:t>
            </a:r>
            <a:br>
              <a:rPr lang="en-US" sz="4400" b="1" i="1" dirty="0">
                <a:solidFill>
                  <a:schemeClr val="bg1">
                    <a:lumMod val="85000"/>
                  </a:schemeClr>
                </a:solidFill>
              </a:rPr>
            </a:br>
            <a:br>
              <a:rPr lang="en-US" sz="1600" b="1" i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3600" b="1" i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name.surname@kuleuven.be</a:t>
            </a:r>
            <a:endParaRPr lang="nl-NL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A picture containing drawing, food, plate&#10;&#10;Description automatically generated">
            <a:extLst>
              <a:ext uri="{FF2B5EF4-FFF2-40B4-BE49-F238E27FC236}">
                <a16:creationId xmlns:a16="http://schemas.microsoft.com/office/drawing/2014/main" id="{A5710334-8904-4383-81A9-5238FB1D4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8249" y="337931"/>
            <a:ext cx="1216586" cy="734080"/>
          </a:xfrm>
          <a:prstGeom prst="rect">
            <a:avLst/>
          </a:prstGeom>
        </p:spPr>
      </p:pic>
      <p:sp>
        <p:nvSpPr>
          <p:cNvPr id="7" name="Ondertitel 8">
            <a:extLst>
              <a:ext uri="{FF2B5EF4-FFF2-40B4-BE49-F238E27FC236}">
                <a16:creationId xmlns:a16="http://schemas.microsoft.com/office/drawing/2014/main" id="{F0E7D0CA-BF12-4FF6-94A9-DFFF27ED72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998" y="5392800"/>
            <a:ext cx="7931898" cy="1127269"/>
          </a:xfrm>
        </p:spPr>
        <p:txBody>
          <a:bodyPr>
            <a:normAutofit fontScale="92500"/>
          </a:bodyPr>
          <a:lstStyle/>
          <a:p>
            <a:r>
              <a:rPr lang="it-IT" sz="2800" b="1" i="1" dirty="0">
                <a:solidFill>
                  <a:schemeClr val="bg2">
                    <a:lumMod val="10000"/>
                  </a:schemeClr>
                </a:solidFill>
              </a:rPr>
              <a:t>Lorenzo Perini</a:t>
            </a:r>
            <a:r>
              <a:rPr lang="it-IT" sz="2800" i="1" dirty="0">
                <a:solidFill>
                  <a:schemeClr val="bg2">
                    <a:lumMod val="10000"/>
                  </a:schemeClr>
                </a:solidFill>
              </a:rPr>
              <a:t>, Vincent Vercruyssen, Jesse Davis</a:t>
            </a:r>
          </a:p>
          <a:p>
            <a:r>
              <a:rPr lang="it-IT" sz="2800" i="1" dirty="0">
                <a:solidFill>
                  <a:schemeClr val="bg2">
                    <a:lumMod val="10000"/>
                  </a:schemeClr>
                </a:solidFill>
              </a:rPr>
              <a:t>ECML - PKDD 2020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C9093B-49D3-49CE-8584-649207AF31DE}"/>
              </a:ext>
            </a:extLst>
          </p:cNvPr>
          <p:cNvSpPr txBox="1"/>
          <p:nvPr/>
        </p:nvSpPr>
        <p:spPr>
          <a:xfrm>
            <a:off x="6487412" y="5940718"/>
            <a:ext cx="5512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i="1" dirty="0">
                <a:hlinkClick r:id="rId3"/>
              </a:rPr>
              <a:t>https://people.cs.kuleuven.be/~lorenzo.perini/</a:t>
            </a:r>
            <a:endParaRPr lang="it-IT" sz="1600" i="1" dirty="0"/>
          </a:p>
          <a:p>
            <a:pPr algn="r"/>
            <a:endParaRPr lang="it-IT" sz="800" i="1" dirty="0">
              <a:solidFill>
                <a:schemeClr val="bg2">
                  <a:lumMod val="10000"/>
                </a:schemeClr>
              </a:solidFill>
            </a:endParaRPr>
          </a:p>
          <a:p>
            <a:pPr algn="r"/>
            <a:r>
              <a:rPr lang="it-IT" sz="1600" i="1" dirty="0">
                <a:solidFill>
                  <a:schemeClr val="bg2">
                    <a:lumMod val="10000"/>
                  </a:schemeClr>
                </a:solidFill>
              </a:rPr>
              <a:t>@LorenzoPerini95</a:t>
            </a:r>
          </a:p>
        </p:txBody>
      </p:sp>
      <p:pic>
        <p:nvPicPr>
          <p:cNvPr id="11" name="Picture 10" descr="A picture containing ax&#10;&#10;Description automatically generated">
            <a:extLst>
              <a:ext uri="{FF2B5EF4-FFF2-40B4-BE49-F238E27FC236}">
                <a16:creationId xmlns:a16="http://schemas.microsoft.com/office/drawing/2014/main" id="{8981E341-4A97-40E2-A92D-80FE379A27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2015" y="6307913"/>
            <a:ext cx="442992" cy="36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845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E78E4DA7-BE8B-4A5A-B270-413B0ABA5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842" y="1361738"/>
            <a:ext cx="10920316" cy="485943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59576-99FD-495B-A321-5C7C629F9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4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FED91A1-C437-42AB-BB6E-6C83B8C04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99" y="207036"/>
            <a:ext cx="11377461" cy="1152000"/>
          </a:xfrm>
        </p:spPr>
        <p:txBody>
          <a:bodyPr>
            <a:normAutofit/>
          </a:bodyPr>
          <a:lstStyle/>
          <a:p>
            <a:r>
              <a:rPr lang="it-IT" sz="3200" b="1" i="1" dirty="0"/>
              <a:t>What Is the Effect of Slightly Perturbing the Training Data on Anomaly Detector’s Prediction for a Fixed Example?</a:t>
            </a:r>
          </a:p>
        </p:txBody>
      </p:sp>
      <p:pic>
        <p:nvPicPr>
          <p:cNvPr id="6" name="Picture 5" descr="A picture containing drawing, food, plate&#10;&#10;Description automatically generated">
            <a:extLst>
              <a:ext uri="{FF2B5EF4-FFF2-40B4-BE49-F238E27FC236}">
                <a16:creationId xmlns:a16="http://schemas.microsoft.com/office/drawing/2014/main" id="{7D16E398-2F55-4E04-B9D8-556DAB042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6737" y="6337850"/>
            <a:ext cx="648000" cy="39099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81ADBF4-BAF3-4A6C-B15F-D835FB98E846}"/>
              </a:ext>
            </a:extLst>
          </p:cNvPr>
          <p:cNvSpPr txBox="1"/>
          <p:nvPr/>
        </p:nvSpPr>
        <p:spPr>
          <a:xfrm>
            <a:off x="575999" y="5021776"/>
            <a:ext cx="16688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2">
                    <a:lumMod val="10000"/>
                  </a:schemeClr>
                </a:solidFill>
                <a:cs typeface="Calibri" panose="020F0502020204030204" pitchFamily="34" charset="0"/>
              </a:rPr>
              <a:t>Prediction:</a:t>
            </a:r>
            <a:endParaRPr lang="en-US" sz="2200" dirty="0">
              <a:solidFill>
                <a:srgbClr val="002A7E"/>
              </a:solidFill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A7E"/>
                </a:solidFill>
                <a:cs typeface="Calibri" panose="020F0502020204030204" pitchFamily="34" charset="0"/>
              </a:rPr>
              <a:t>Normal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C00000"/>
                </a:solidFill>
                <a:cs typeface="Calibri" panose="020F0502020204030204" pitchFamily="34" charset="0"/>
              </a:rPr>
              <a:t>Anomaly</a:t>
            </a:r>
            <a:endParaRPr lang="en-US" sz="2200" dirty="0">
              <a:solidFill>
                <a:schemeClr val="bg2">
                  <a:lumMod val="10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C884F0-E177-4D77-B169-158568EE0B00}"/>
              </a:ext>
            </a:extLst>
          </p:cNvPr>
          <p:cNvSpPr txBox="1"/>
          <p:nvPr/>
        </p:nvSpPr>
        <p:spPr>
          <a:xfrm>
            <a:off x="1762995" y="1388929"/>
            <a:ext cx="13933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>
                <a:solidFill>
                  <a:schemeClr val="bg2">
                    <a:lumMod val="10000"/>
                  </a:schemeClr>
                </a:solidFill>
              </a:rPr>
              <a:t>Dataset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F1BB54-2A78-458F-9301-234917B8D50F}"/>
              </a:ext>
            </a:extLst>
          </p:cNvPr>
          <p:cNvSpPr txBox="1"/>
          <p:nvPr/>
        </p:nvSpPr>
        <p:spPr>
          <a:xfrm>
            <a:off x="5399335" y="1395029"/>
            <a:ext cx="13933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>
                <a:solidFill>
                  <a:schemeClr val="bg2">
                    <a:lumMod val="10000"/>
                  </a:schemeClr>
                </a:solidFill>
              </a:rPr>
              <a:t>Dataset 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409D56-D369-4B4B-BA0E-B654416F7F04}"/>
              </a:ext>
            </a:extLst>
          </p:cNvPr>
          <p:cNvSpPr txBox="1"/>
          <p:nvPr/>
        </p:nvSpPr>
        <p:spPr>
          <a:xfrm>
            <a:off x="9035675" y="1390978"/>
            <a:ext cx="13933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>
                <a:solidFill>
                  <a:schemeClr val="bg2">
                    <a:lumMod val="10000"/>
                  </a:schemeClr>
                </a:solidFill>
              </a:rPr>
              <a:t>Dataset 3</a:t>
            </a:r>
          </a:p>
        </p:txBody>
      </p:sp>
    </p:spTree>
    <p:extLst>
      <p:ext uri="{BB962C8B-B14F-4D97-AF65-F5344CB8AC3E}">
        <p14:creationId xmlns:p14="http://schemas.microsoft.com/office/powerpoint/2010/main" val="3479890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6E721D66-8D28-468E-973A-99ADA1EFB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1394" y="1022496"/>
            <a:ext cx="5270504" cy="514240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59576-99FD-495B-A321-5C7C629F9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5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FED91A1-C437-42AB-BB6E-6C83B8C04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207036"/>
            <a:ext cx="11456974" cy="1152000"/>
          </a:xfrm>
        </p:spPr>
        <p:txBody>
          <a:bodyPr>
            <a:normAutofit/>
          </a:bodyPr>
          <a:lstStyle/>
          <a:p>
            <a:r>
              <a:rPr lang="it-IT" sz="3200" b="1" i="1" dirty="0"/>
              <a:t>Our Goal Is To Capture the Uncertainty in Predictions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612170-7A01-42FB-B6CF-257B54EE5659}"/>
              </a:ext>
            </a:extLst>
          </p:cNvPr>
          <p:cNvSpPr txBox="1"/>
          <p:nvPr/>
        </p:nvSpPr>
        <p:spPr>
          <a:xfrm>
            <a:off x="576000" y="2520746"/>
            <a:ext cx="29769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2">
                    <a:lumMod val="10000"/>
                  </a:schemeClr>
                </a:solidFill>
                <a:cs typeface="Calibri" panose="020F0502020204030204" pitchFamily="34" charset="0"/>
              </a:rPr>
              <a:t>Out of 20 predictions</a:t>
            </a:r>
            <a:r>
              <a:rPr lang="en-US" sz="2200" dirty="0">
                <a:solidFill>
                  <a:srgbClr val="002A7E"/>
                </a:solidFill>
                <a:cs typeface="Calibri" panose="020F0502020204030204" pitchFamily="34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A7E"/>
                </a:solidFill>
                <a:cs typeface="Calibri" panose="020F0502020204030204" pitchFamily="34" charset="0"/>
              </a:rPr>
              <a:t>50% Normal;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A80000"/>
                </a:solidFill>
                <a:cs typeface="Calibri" panose="020F0502020204030204" pitchFamily="34" charset="0"/>
              </a:rPr>
              <a:t>50% Anomaly.</a:t>
            </a:r>
          </a:p>
        </p:txBody>
      </p:sp>
      <p:pic>
        <p:nvPicPr>
          <p:cNvPr id="9" name="Picture 8" descr="A picture containing drawing, food, plate&#10;&#10;Description automatically generated">
            <a:extLst>
              <a:ext uri="{FF2B5EF4-FFF2-40B4-BE49-F238E27FC236}">
                <a16:creationId xmlns:a16="http://schemas.microsoft.com/office/drawing/2014/main" id="{8112E987-39D7-47C0-B83A-DD724F908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6737" y="6337850"/>
            <a:ext cx="648000" cy="3909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DC5BBF6-842C-4ED7-A07A-15D792DB05D7}"/>
              </a:ext>
            </a:extLst>
          </p:cNvPr>
          <p:cNvSpPr/>
          <p:nvPr/>
        </p:nvSpPr>
        <p:spPr>
          <a:xfrm>
            <a:off x="575999" y="4495327"/>
            <a:ext cx="806441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dirty="0">
                <a:solidFill>
                  <a:schemeClr val="bg2">
                    <a:lumMod val="10000"/>
                  </a:schemeClr>
                </a:solidFill>
              </a:rPr>
              <a:t>Given:</a:t>
            </a:r>
          </a:p>
          <a:p>
            <a:r>
              <a:rPr lang="it-IT" sz="2200" i="1" dirty="0">
                <a:solidFill>
                  <a:schemeClr val="bg2">
                    <a:lumMod val="10000"/>
                  </a:schemeClr>
                </a:solidFill>
              </a:rPr>
              <a:t>An anomaly detector and a test example;</a:t>
            </a:r>
          </a:p>
          <a:p>
            <a:r>
              <a:rPr lang="it-IT" sz="2200" dirty="0">
                <a:solidFill>
                  <a:schemeClr val="bg2">
                    <a:lumMod val="10000"/>
                  </a:schemeClr>
                </a:solidFill>
              </a:rPr>
              <a:t>Do:</a:t>
            </a:r>
          </a:p>
          <a:p>
            <a:r>
              <a:rPr lang="it-IT" sz="2200" i="1" dirty="0">
                <a:solidFill>
                  <a:schemeClr val="bg2">
                    <a:lumMod val="10000"/>
                  </a:schemeClr>
                </a:solidFill>
              </a:rPr>
              <a:t>Need of a measure of confidence in predicting the same class.</a:t>
            </a:r>
          </a:p>
        </p:txBody>
      </p:sp>
    </p:spTree>
    <p:extLst>
      <p:ext uri="{BB962C8B-B14F-4D97-AF65-F5344CB8AC3E}">
        <p14:creationId xmlns:p14="http://schemas.microsoft.com/office/powerpoint/2010/main" val="1705562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963FF22C-427E-4C40-859A-1B91EEF99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818" y="1503954"/>
            <a:ext cx="9809922" cy="38557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475F446-322C-4C25-B8AE-636CEC359CCA}"/>
              </a:ext>
            </a:extLst>
          </p:cNvPr>
          <p:cNvSpPr txBox="1"/>
          <p:nvPr/>
        </p:nvSpPr>
        <p:spPr>
          <a:xfrm>
            <a:off x="10173862" y="5022939"/>
            <a:ext cx="14433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2">
                    <a:lumMod val="10000"/>
                  </a:schemeClr>
                </a:solidFill>
                <a:cs typeface="Calibri" panose="020F0502020204030204" pitchFamily="34" charset="0"/>
              </a:rPr>
              <a:t>kNNO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2">
                    <a:lumMod val="10000"/>
                  </a:schemeClr>
                </a:solidFill>
                <a:cs typeface="Calibri" panose="020F0502020204030204" pitchFamily="34" charset="0"/>
              </a:rPr>
              <a:t>IForest</a:t>
            </a: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62CEA84E-4B43-48E5-BF18-973D10B21B89}"/>
              </a:ext>
            </a:extLst>
          </p:cNvPr>
          <p:cNvSpPr/>
          <p:nvPr/>
        </p:nvSpPr>
        <p:spPr>
          <a:xfrm rot="5400000">
            <a:off x="10222623" y="5475686"/>
            <a:ext cx="234000" cy="198000"/>
          </a:xfrm>
          <a:prstGeom prst="hexagon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59576-99FD-495B-A321-5C7C629F9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6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FED91A1-C437-42AB-BB6E-6C83B8C04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b="1" i="1" dirty="0"/>
              <a:t>Confidence Allows Cross-Comparisons among Models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88B1565-0495-42A7-9FFD-DDA30E4DBC40}"/>
              </a:ext>
            </a:extLst>
          </p:cNvPr>
          <p:cNvSpPr/>
          <p:nvPr/>
        </p:nvSpPr>
        <p:spPr>
          <a:xfrm>
            <a:off x="329207" y="1643556"/>
            <a:ext cx="1724037" cy="1151999"/>
          </a:xfrm>
          <a:prstGeom prst="roundRect">
            <a:avLst/>
          </a:prstGeom>
          <a:solidFill>
            <a:schemeClr val="bg1">
              <a:lumMod val="75000"/>
              <a:alpha val="55000"/>
            </a:schemeClr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200" i="1" dirty="0">
                <a:solidFill>
                  <a:schemeClr val="bg2">
                    <a:lumMod val="10000"/>
                  </a:schemeClr>
                </a:solidFill>
              </a:rPr>
              <a:t>Which one would you trust more?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7CB0C6B-CE1B-4001-BD9A-394DCAE0C447}"/>
              </a:ext>
            </a:extLst>
          </p:cNvPr>
          <p:cNvCxnSpPr>
            <a:cxnSpLocks/>
            <a:stCxn id="15" idx="3"/>
          </p:cNvCxnSpPr>
          <p:nvPr/>
        </p:nvCxnSpPr>
        <p:spPr>
          <a:xfrm flipV="1">
            <a:off x="2053244" y="1801855"/>
            <a:ext cx="1002237" cy="417701"/>
          </a:xfrm>
          <a:prstGeom prst="straightConnector1">
            <a:avLst/>
          </a:prstGeom>
          <a:ln w="38100">
            <a:solidFill>
              <a:schemeClr val="accent2">
                <a:lumMod val="50000"/>
                <a:alpha val="7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D692C34-D1AD-4986-A7A8-1D0C47096C85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2053244" y="2219556"/>
            <a:ext cx="1002237" cy="237811"/>
          </a:xfrm>
          <a:prstGeom prst="straightConnector1">
            <a:avLst/>
          </a:prstGeom>
          <a:ln w="38100">
            <a:solidFill>
              <a:schemeClr val="accent2">
                <a:lumMod val="50000"/>
                <a:alpha val="7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picture containing drawing, food, plate&#10;&#10;Description automatically generated">
            <a:extLst>
              <a:ext uri="{FF2B5EF4-FFF2-40B4-BE49-F238E27FC236}">
                <a16:creationId xmlns:a16="http://schemas.microsoft.com/office/drawing/2014/main" id="{15E382C7-6AF8-4550-A361-CA7CFDDCE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6737" y="6337850"/>
            <a:ext cx="648000" cy="390999"/>
          </a:xfrm>
          <a:prstGeom prst="rect">
            <a:avLst/>
          </a:prstGeom>
        </p:spPr>
      </p:pic>
      <p:sp>
        <p:nvSpPr>
          <p:cNvPr id="19" name="TextBox 9">
            <a:extLst>
              <a:ext uri="{FF2B5EF4-FFF2-40B4-BE49-F238E27FC236}">
                <a16:creationId xmlns:a16="http://schemas.microsoft.com/office/drawing/2014/main" id="{48816001-E7FD-4A2D-87B7-23F13FFD1A4F}"/>
              </a:ext>
            </a:extLst>
          </p:cNvPr>
          <p:cNvSpPr txBox="1"/>
          <p:nvPr/>
        </p:nvSpPr>
        <p:spPr>
          <a:xfrm>
            <a:off x="329207" y="4853661"/>
            <a:ext cx="16688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 dirty="0">
                <a:solidFill>
                  <a:schemeClr val="bg2">
                    <a:lumMod val="10000"/>
                  </a:schemeClr>
                </a:solidFill>
                <a:cs typeface="Calibri" panose="020F0502020204030204" pitchFamily="34" charset="0"/>
              </a:rPr>
              <a:t>Prediction:</a:t>
            </a:r>
            <a:endParaRPr lang="en-US" sz="2200" dirty="0">
              <a:solidFill>
                <a:srgbClr val="002A7E"/>
              </a:solidFill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A7E"/>
                </a:solidFill>
                <a:cs typeface="Calibri" panose="020F0502020204030204" pitchFamily="34" charset="0"/>
              </a:rPr>
              <a:t>Normal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C00000"/>
                </a:solidFill>
                <a:cs typeface="Calibri" panose="020F0502020204030204" pitchFamily="34" charset="0"/>
              </a:rPr>
              <a:t>Anomaly</a:t>
            </a:r>
            <a:endParaRPr lang="en-US" sz="2200" dirty="0">
              <a:solidFill>
                <a:schemeClr val="bg2">
                  <a:lumMod val="10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B6180D-CF99-4024-9729-680099FE8852}"/>
              </a:ext>
            </a:extLst>
          </p:cNvPr>
          <p:cNvSpPr/>
          <p:nvPr/>
        </p:nvSpPr>
        <p:spPr>
          <a:xfrm rot="2700000">
            <a:off x="10249623" y="5163876"/>
            <a:ext cx="180000" cy="180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27707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D679FB-06D0-4DB3-BCF4-68C239E48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7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A502487-D143-4CA7-A673-7A986C4E2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1600836"/>
            <a:ext cx="11041200" cy="1828163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400" dirty="0"/>
              <a:t>How would you estimate</a:t>
            </a:r>
            <a:br>
              <a:rPr lang="it-IT" sz="4400" dirty="0"/>
            </a:br>
            <a:r>
              <a:rPr lang="it-IT" sz="4400" dirty="0"/>
              <a:t> the </a:t>
            </a:r>
            <a:r>
              <a:rPr lang="it-IT" sz="4400" i="1" dirty="0"/>
              <a:t>confidence</a:t>
            </a:r>
            <a:r>
              <a:rPr lang="it-IT" sz="4400" dirty="0"/>
              <a:t> of a model</a:t>
            </a:r>
            <a:br>
              <a:rPr lang="it-IT" sz="4400" dirty="0"/>
            </a:br>
            <a:r>
              <a:rPr lang="it-IT" sz="4400" dirty="0"/>
              <a:t> in its example-wise predictions?</a:t>
            </a:r>
            <a:endParaRPr lang="it-IT" dirty="0"/>
          </a:p>
        </p:txBody>
      </p:sp>
      <p:pic>
        <p:nvPicPr>
          <p:cNvPr id="6" name="Picture 5" descr="A picture containing drawing, food, plate&#10;&#10;Description automatically generated">
            <a:extLst>
              <a:ext uri="{FF2B5EF4-FFF2-40B4-BE49-F238E27FC236}">
                <a16:creationId xmlns:a16="http://schemas.microsoft.com/office/drawing/2014/main" id="{8FA21E79-527E-43EF-A437-A817E473A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6737" y="6337850"/>
            <a:ext cx="648000" cy="390999"/>
          </a:xfrm>
          <a:prstGeom prst="rect">
            <a:avLst/>
          </a:prstGeom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C4319982-9850-4D13-BFEA-D78D15E6AD4F}"/>
              </a:ext>
            </a:extLst>
          </p:cNvPr>
          <p:cNvSpPr txBox="1">
            <a:spLocks/>
          </p:cNvSpPr>
          <p:nvPr/>
        </p:nvSpPr>
        <p:spPr>
          <a:xfrm>
            <a:off x="574800" y="4381837"/>
            <a:ext cx="11041200" cy="1828163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algn="ctr"/>
            <a:r>
              <a:rPr lang="it-IT" sz="4400" i="1" dirty="0"/>
              <a:t>End of the spotlight presentation</a:t>
            </a:r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3164076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B450C-A984-4562-9B9E-769A7A9162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431233"/>
            <a:ext cx="11284696" cy="4622504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Define the confidence in an example-wise prediction;</a:t>
            </a:r>
          </a:p>
          <a:p>
            <a:pPr marL="457200" indent="-457200">
              <a:buFont typeface="+mj-lt"/>
              <a:buAutoNum type="arabicPeriod"/>
            </a:pPr>
            <a:endParaRPr lang="en-US" sz="2800" dirty="0">
              <a:solidFill>
                <a:schemeClr val="bg2">
                  <a:lumMod val="10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2800" dirty="0">
              <a:solidFill>
                <a:schemeClr val="bg2">
                  <a:lumMod val="10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it-IT" sz="2800" dirty="0">
                <a:solidFill>
                  <a:schemeClr val="bg2">
                    <a:lumMod val="10000"/>
                  </a:schemeClr>
                </a:solidFill>
              </a:rPr>
              <a:t>Propose ExCeeD: a 2-step approach for estimating the confidence:</a:t>
            </a:r>
          </a:p>
          <a:p>
            <a:pPr marL="1028700" lvl="1" indent="-571500">
              <a:buFont typeface="+mj-lt"/>
              <a:buAutoNum type="romanUcPeriod"/>
            </a:pPr>
            <a:r>
              <a:rPr lang="it-IT" sz="2800" dirty="0">
                <a:solidFill>
                  <a:schemeClr val="bg2">
                    <a:lumMod val="10000"/>
                  </a:schemeClr>
                </a:solidFill>
              </a:rPr>
              <a:t>Convert anomaly scores to outlier probabilities using a Bayesian approach;</a:t>
            </a:r>
          </a:p>
          <a:p>
            <a:pPr marL="1028700" lvl="1" indent="-571500">
              <a:buFont typeface="+mj-lt"/>
              <a:buAutoNum type="romanUcPeriod"/>
            </a:pPr>
            <a:r>
              <a:rPr lang="it-IT" sz="2800" dirty="0">
                <a:solidFill>
                  <a:schemeClr val="bg2">
                    <a:lumMod val="10000"/>
                  </a:schemeClr>
                </a:solidFill>
              </a:rPr>
              <a:t>Derive confidence scores by observing that different datasets would lead to different thresholds and, in turn, to different predictions;</a:t>
            </a:r>
          </a:p>
          <a:p>
            <a:pPr marL="571500" indent="-571500">
              <a:buFont typeface="+mj-lt"/>
              <a:buAutoNum type="arabicPeriod"/>
            </a:pPr>
            <a:r>
              <a:rPr lang="it-IT" sz="2800" dirty="0">
                <a:solidFill>
                  <a:schemeClr val="bg2">
                    <a:lumMod val="10000"/>
                  </a:schemeClr>
                </a:solidFill>
              </a:rPr>
              <a:t>Analyze the convergence behavior of our estimate;</a:t>
            </a:r>
          </a:p>
          <a:p>
            <a:pPr marL="571500" indent="-571500">
              <a:buFont typeface="+mj-lt"/>
              <a:buAutoNum type="arabicPeriod"/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Perform an extensive empirical evaluation on benchmark datasets.</a:t>
            </a:r>
            <a:endParaRPr lang="en-BE" sz="28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3A9EB1-3A1D-4D5A-AFF4-9BB563238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8</a:t>
            </a:fld>
            <a:endParaRPr lang="nl-NL"/>
          </a:p>
        </p:txBody>
      </p:sp>
      <p:sp>
        <p:nvSpPr>
          <p:cNvPr id="104" name="Title 4">
            <a:extLst>
              <a:ext uri="{FF2B5EF4-FFF2-40B4-BE49-F238E27FC236}">
                <a16:creationId xmlns:a16="http://schemas.microsoft.com/office/drawing/2014/main" id="{471C34A4-0C73-49DB-A8A1-59C76672D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b="1" i="1" dirty="0">
                <a:latin typeface="+mn-lt"/>
              </a:rPr>
              <a:t>We Make 4 Contributions</a:t>
            </a:r>
            <a:endParaRPr lang="it-IT" sz="32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0" name="Picture 9" descr="A picture containing drawing, food, plate&#10;&#10;Description automatically generated">
            <a:extLst>
              <a:ext uri="{FF2B5EF4-FFF2-40B4-BE49-F238E27FC236}">
                <a16:creationId xmlns:a16="http://schemas.microsoft.com/office/drawing/2014/main" id="{3F9E9BF4-F199-4360-BE79-791E31D0D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6737" y="6337850"/>
            <a:ext cx="648000" cy="390999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8D4A766-8981-4DF5-8302-492D9EA64C7B}"/>
              </a:ext>
            </a:extLst>
          </p:cNvPr>
          <p:cNvSpPr/>
          <p:nvPr/>
        </p:nvSpPr>
        <p:spPr>
          <a:xfrm>
            <a:off x="1211579" y="1939363"/>
            <a:ext cx="10013537" cy="832089"/>
          </a:xfrm>
          <a:prstGeom prst="roundRect">
            <a:avLst/>
          </a:prstGeom>
          <a:solidFill>
            <a:schemeClr val="bg1">
              <a:lumMod val="75000"/>
              <a:alpha val="55000"/>
            </a:schemeClr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i="1" dirty="0">
                <a:solidFill>
                  <a:schemeClr val="bg2">
                    <a:lumMod val="10000"/>
                  </a:schemeClr>
                </a:solidFill>
              </a:rPr>
              <a:t>Confidence</a:t>
            </a:r>
            <a:r>
              <a:rPr lang="it-IT" sz="2400" b="1" dirty="0">
                <a:solidFill>
                  <a:schemeClr val="bg2">
                    <a:lumMod val="10000"/>
                  </a:schemeClr>
                </a:solidFill>
              </a:rPr>
              <a:t>: </a:t>
            </a:r>
            <a:r>
              <a:rPr lang="it-IT" sz="2400" dirty="0">
                <a:solidFill>
                  <a:schemeClr val="bg2">
                    <a:lumMod val="10000"/>
                  </a:schemeClr>
                </a:solidFill>
              </a:rPr>
              <a:t>the probability that a detector’s </a:t>
            </a:r>
            <a:r>
              <a:rPr lang="it-IT" sz="2400" dirty="0">
                <a:solidFill>
                  <a:srgbClr val="960000"/>
                </a:solidFill>
              </a:rPr>
              <a:t>prediction would change</a:t>
            </a:r>
          </a:p>
          <a:p>
            <a:pPr algn="ctr"/>
            <a:r>
              <a:rPr lang="it-IT" sz="2400" dirty="0">
                <a:solidFill>
                  <a:schemeClr val="bg2">
                    <a:lumMod val="10000"/>
                  </a:schemeClr>
                </a:solidFill>
              </a:rPr>
              <a:t>for any fixed example </a:t>
            </a:r>
            <a:r>
              <a:rPr lang="it-IT" sz="2400" dirty="0">
                <a:solidFill>
                  <a:srgbClr val="612A8A"/>
                </a:solidFill>
              </a:rPr>
              <a:t>if a different training set was observed</a:t>
            </a:r>
          </a:p>
        </p:txBody>
      </p:sp>
    </p:spTree>
    <p:extLst>
      <p:ext uri="{BB962C8B-B14F-4D97-AF65-F5344CB8AC3E}">
        <p14:creationId xmlns:p14="http://schemas.microsoft.com/office/powerpoint/2010/main" val="2457804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D679FB-06D0-4DB3-BCF4-68C239E48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9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A502487-D143-4CA7-A673-7A986C4E2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1600836"/>
            <a:ext cx="11041200" cy="1828163"/>
          </a:xfrm>
        </p:spPr>
        <p:txBody>
          <a:bodyPr>
            <a:normAutofit/>
          </a:bodyPr>
          <a:lstStyle/>
          <a:p>
            <a:pPr algn="ctr"/>
            <a:r>
              <a:rPr lang="it-IT" sz="4400" dirty="0"/>
              <a:t>Contribution 1: Defining the confidence </a:t>
            </a:r>
            <a:br>
              <a:rPr lang="it-IT" sz="4400" dirty="0"/>
            </a:br>
            <a:br>
              <a:rPr lang="it-IT" sz="1000" dirty="0"/>
            </a:br>
            <a:r>
              <a:rPr lang="it-IT" sz="3600" dirty="0"/>
              <a:t>A measure of uncertainty in class prediction</a:t>
            </a:r>
            <a:endParaRPr lang="it-IT" dirty="0"/>
          </a:p>
        </p:txBody>
      </p:sp>
      <p:pic>
        <p:nvPicPr>
          <p:cNvPr id="6" name="Picture 5" descr="A picture containing drawing, food, plate&#10;&#10;Description automatically generated">
            <a:extLst>
              <a:ext uri="{FF2B5EF4-FFF2-40B4-BE49-F238E27FC236}">
                <a16:creationId xmlns:a16="http://schemas.microsoft.com/office/drawing/2014/main" id="{8FA21E79-527E-43EF-A437-A817E473A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6737" y="6337850"/>
            <a:ext cx="648000" cy="39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511910"/>
      </p:ext>
    </p:extLst>
  </p:cSld>
  <p:clrMapOvr>
    <a:masterClrMapping/>
  </p:clrMapOvr>
</p:sld>
</file>

<file path=ppt/theme/theme1.xml><?xml version="1.0" encoding="utf-8"?>
<a:theme xmlns:a="http://schemas.openxmlformats.org/drawingml/2006/main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U Leuven Sedes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U Leuven" id="{BC384CAF-57B4-4083-BC3D-22218BF4A46A}" vid="{75672E21-F18C-4958-94B8-19E54344552B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KU Leuven</Template>
  <TotalTime>0</TotalTime>
  <Words>1181</Words>
  <Application>Microsoft Office PowerPoint</Application>
  <PresentationFormat>Widescreen</PresentationFormat>
  <Paragraphs>285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Cambria Math</vt:lpstr>
      <vt:lpstr>KU Leuven</vt:lpstr>
      <vt:lpstr>KU Leuven Sedes</vt:lpstr>
      <vt:lpstr>Quantifying the Confidence of Anomaly Detectors in Their Example-Wise Predictions</vt:lpstr>
      <vt:lpstr>Capturing Uncertainty in Anomaly Detection</vt:lpstr>
      <vt:lpstr>Capturing Uncertainty in Anomaly Detection</vt:lpstr>
      <vt:lpstr>What Is the Effect of Slightly Perturbing the Training Data on Anomaly Detector’s Prediction for a Fixed Example?</vt:lpstr>
      <vt:lpstr>Our Goal Is To Capture the Uncertainty in Predictions</vt:lpstr>
      <vt:lpstr>Confidence Allows Cross-Comparisons among Models</vt:lpstr>
      <vt:lpstr>How would you estimate  the confidence of a model  in its example-wise predictions?</vt:lpstr>
      <vt:lpstr>We Make 4 Contributions</vt:lpstr>
      <vt:lpstr>Contribution 1: Defining the confidence   A measure of uncertainty in class prediction</vt:lpstr>
      <vt:lpstr>Do Density Estimators Capture Uncertainty in Class Prediction?</vt:lpstr>
      <vt:lpstr>Confidence Is a Novel Measure of Consistency</vt:lpstr>
      <vt:lpstr>Confidence Is NOT Outlier Probability because they measure fundamentally different things</vt:lpstr>
      <vt:lpstr>3 Steps of Standard Unsupervised Anomaly Detection</vt:lpstr>
      <vt:lpstr>3 Steps of Standard Unsupervised Anomaly Detection</vt:lpstr>
      <vt:lpstr>3 Steps of Standard Unsupervised Anomaly Detection</vt:lpstr>
      <vt:lpstr>3 Steps of Standard Unsupervised Anomaly Detection</vt:lpstr>
      <vt:lpstr>3 Steps of Standard Unsupervised Anomaly Detection</vt:lpstr>
      <vt:lpstr>Contribution 2: ExCeeD   A two-steps approach for estimating the confidence</vt:lpstr>
      <vt:lpstr>PowerPoint Presentation</vt:lpstr>
      <vt:lpstr>PowerPoint Presentation</vt:lpstr>
      <vt:lpstr>Step 2: Converting Outlier Probabilities to Confidence Scores</vt:lpstr>
      <vt:lpstr>Step 2: Converting Outlier Probabilities to Confidence Scores</vt:lpstr>
      <vt:lpstr>Step 2: Converting Outlier Probabilities to Confidence Scores</vt:lpstr>
      <vt:lpstr>Contribution 3: Convergence Analysis   How increasing the size of the training set  affects ExCeeD’s confidence estimation</vt:lpstr>
      <vt:lpstr>Convergence Behavior of Our Confidence Measure</vt:lpstr>
      <vt:lpstr>Convergence Behavior of Our Confidence Measure</vt:lpstr>
      <vt:lpstr>Convergence Behavior of Our Confidence Measure</vt:lpstr>
      <vt:lpstr>Contribution 4: Experiments  An extensive empirical evaluation on  benchmark datasets</vt:lpstr>
      <vt:lpstr>A Large Experimental Comparison Shows that ExCeeD Recovers Confidence Matching Empirical Frequencies</vt:lpstr>
      <vt:lpstr>ExCeeD Captures Our Intuitions about How a Detector’s Confidence in Its Prediction Varies as this Example Moves</vt:lpstr>
      <vt:lpstr>In Conclusion, ExCeeD Is Not (Only) a Density Estimator</vt:lpstr>
      <vt:lpstr>Contact us   name.surname@kuleuven.be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2017-09-13T11:47:32Z</dcterms:created>
  <dcterms:modified xsi:type="dcterms:W3CDTF">2020-07-17T13:23:44Z</dcterms:modified>
</cp:coreProperties>
</file>