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5" r:id="rId5"/>
    <p:sldMasterId id="214748366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5143500" cx="9144000"/>
  <p:notesSz cx="6858000" cy="9144000"/>
  <p:embeddedFontLst>
    <p:embeddedFont>
      <p:font typeface="Gill Sans"/>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9242A60-501F-44CB-BCD6-B1F37FCC0161}">
  <a:tblStyle styleId="{69242A60-501F-44CB-BCD6-B1F37FCC0161}" styleName="Table_0">
    <a:wholeTbl>
      <a:tcTxStyle b="off" i="off">
        <a:font>
          <a:latin typeface="Arial"/>
          <a:ea typeface="Arial"/>
          <a:cs typeface="Arial"/>
        </a:font>
        <a:srgbClr val="2F4D5D"/>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7EDF2"/>
          </a:solidFill>
        </a:fill>
      </a:tcStyle>
    </a:wholeTbl>
    <a:band1H>
      <a:tcTxStyle/>
      <a:tcStyle>
        <a:fill>
          <a:solidFill>
            <a:srgbClr val="CBDAE3"/>
          </a:solidFill>
        </a:fill>
      </a:tcStyle>
    </a:band1H>
    <a:band2H>
      <a:tcTxStyle/>
    </a:band2H>
    <a:band1V>
      <a:tcTxStyle/>
      <a:tcStyle>
        <a:fill>
          <a:solidFill>
            <a:srgbClr val="CBDAE3"/>
          </a:solidFill>
        </a:fill>
      </a:tcStyle>
    </a:band1V>
    <a:band2V>
      <a:tcTxStyle/>
    </a:band2V>
    <a:lastCol>
      <a:tcTxStyle b="on" i="off">
        <a:font>
          <a:latin typeface="Arial"/>
          <a:ea typeface="Arial"/>
          <a:cs typeface="Arial"/>
        </a:font>
        <a:srgbClr val="FFFFFF"/>
      </a:tcTxStyle>
      <a:tcStyle>
        <a:fill>
          <a:solidFill>
            <a:srgbClr val="1D8DB0"/>
          </a:solidFill>
        </a:fill>
      </a:tcStyle>
    </a:lastCol>
    <a:firstCol>
      <a:tcTxStyle b="on" i="off">
        <a:font>
          <a:latin typeface="Arial"/>
          <a:ea typeface="Arial"/>
          <a:cs typeface="Arial"/>
        </a:font>
        <a:srgbClr val="FFFFFF"/>
      </a:tcTxStyle>
      <a:tcStyle>
        <a:fill>
          <a:solidFill>
            <a:srgbClr val="1D8DB0"/>
          </a:solidFill>
        </a:fill>
      </a:tcStyle>
    </a:firstCol>
    <a:lastRow>
      <a:tcTxStyle b="on" i="off">
        <a:font>
          <a:latin typeface="Arial"/>
          <a:ea typeface="Arial"/>
          <a:cs typeface="Arial"/>
        </a:font>
        <a:srgbClr val="FFFFFF"/>
      </a:tcTxStyle>
      <a:tcStyle>
        <a:tcBdr>
          <a:top>
            <a:ln cap="flat" cmpd="sng" w="38100">
              <a:solidFill>
                <a:srgbClr val="FFFFFF"/>
              </a:solidFill>
              <a:prstDash val="solid"/>
              <a:round/>
              <a:headEnd len="sm" w="sm" type="none"/>
              <a:tailEnd len="sm" w="sm" type="none"/>
            </a:ln>
          </a:top>
        </a:tcBdr>
        <a:fill>
          <a:solidFill>
            <a:srgbClr val="1D8DB0"/>
          </a:solidFill>
        </a:fill>
      </a:tcStyle>
    </a:lastRow>
    <a:seCell>
      <a:tcTxStyle/>
    </a:seCell>
    <a:swCell>
      <a:tcTxStyle/>
    </a:swCell>
    <a:firstRow>
      <a:tcTxStyle b="on" i="off">
        <a:font>
          <a:latin typeface="Arial"/>
          <a:ea typeface="Arial"/>
          <a:cs typeface="Arial"/>
        </a:font>
        <a:srgbClr val="FFFFFF"/>
      </a:tcTxStyle>
      <a:tcStyle>
        <a:tcBdr>
          <a:bottom>
            <a:ln cap="flat" cmpd="sng" w="38100">
              <a:solidFill>
                <a:srgbClr val="FFFFFF"/>
              </a:solidFill>
              <a:prstDash val="solid"/>
              <a:round/>
              <a:headEnd len="sm" w="sm" type="none"/>
              <a:tailEnd len="sm" w="sm" type="none"/>
            </a:ln>
          </a:bottom>
        </a:tcBdr>
        <a:fill>
          <a:solidFill>
            <a:srgbClr val="1D8DB0"/>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GillSans-bold.fntdata"/><Relationship Id="rId14" Type="http://schemas.openxmlformats.org/officeDocument/2006/relationships/slide" Target="slides/slide7.xml"/><Relationship Id="rId36" Type="http://schemas.openxmlformats.org/officeDocument/2006/relationships/font" Target="fonts/GillSans-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1075504737_1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1075504737_1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and welcome to full talk about transferring the contamination factor between anomaly detection domains by shape similarity. My name is Lorenzo and this work is in collaboration with Vincent Vercruyssen and prof. Jesse Davis. We all are from DTAI lab of KU Leuven in Belgium.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1075504737_1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1075504737_1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Assume that you can collect data from a wind turbine and that your goal is to detect blade icing anomalies. As you can imagine, given a certain wind speed value the power generated by the wind turbine is lower when some ice forms on the blades. This means that the examples at the bottom of the first plot are anomalies. However, such labels are unknown to the detector as usually labels are difficult to come by. In the plots on the right, we show the results of setting the contamination factor to three different values, obtaining three different scenarios. In the first scenario, the contamination is overestimated and the model predicts some obvious normal example as anomaly, meaning high false positives. In the second scenario the contamination is underestimated and the model produces false negatives. Finally, setting the appropriate contamination results in the model predictions being correct.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1075504737_1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1075504737_1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now pass to our method TrADe, that is able to transfer the contamination from two related anomaly detection domains. TrADe works in four simple steps.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10c9542e0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10c9542e0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of all, we want to clearly state and motivate our underlying assumption. We assume that the normal anomaly scores, which are the low scores, follow a similar distribution, where “similar” refers to the shape. In this slide we use the same anomaly detection algorithm to produce the anomaly scores individually for each of our 12 proprietary datasets. As you can see from the plot, </a:t>
            </a:r>
            <a:r>
              <a:rPr lang="en"/>
              <a:t>although</a:t>
            </a:r>
            <a:r>
              <a:rPr lang="en"/>
              <a:t> different assets have different peaks when the anomaly scores get higher, for the low scores they show a similar shape. This motivates our methodology to exploit such similarity to transfer the contamination. Let’s now pass to the trade’s four steps.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1075504737_1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1075504737_1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it uses the given anomaly detection algorithm to assign the anomaly scores to each domain separately. In this way we obtain two distributions of anomaly scores.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1075504737_1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1075504737_1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Second, it uses the known source contamination to set the source threshold by forcing the proportion of scores above it to match with the source contamination. By doing this, the detector would make the exact amount of predictions for each class.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1075504737_1_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1075504737_1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we have the source threshold, TrADe poses an optimization problem: find the best target threshold that maximizes the similarity between the shapes of the scores below the thresholds in the two domains. Essentially, we move the target threshold value and compute the KL divergence between the scores below the target threshold and those below the source threshold. The target threshold value that minimizes such a dissimilarity measure is the one that trade picks.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1075504737_1_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1075504737_1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in the last step TraDe uses the same procedure as in the second step to derive the target contamination from the best target threshold. This means that we consider the proportion of scores above the threshold as contamination factor.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10ecd5768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10ecd5768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However, so far I have never stated what anomaly detector has to be used to compute the </a:t>
            </a:r>
            <a:r>
              <a:rPr lang="en"/>
              <a:t>anomaly scores. This is because TrADe is a model agnostic approach, meaning that one can use any existing anomaly detector that is able to assign real valued anomaly scores. Though, it may happen that the source and target distribution of scores look quite dissimilar, which may erode the accuracy of the transfer. To overcome this limitation, we propose to use an ensemble of anomaly detectors that work in three steps. First, given an anomaly detector we estimate the target contamination factor using the previous four step approach. Second, we compute the KL divergence between the score distributions of the two domains. Finally, we take a weighted average of the target estimates, where the weight depends on the KL value. In this way we aim to make the target estimate smoother and less detector-dependent.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1075504737_1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1075504737_1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third contribution is the theoretical convergence analysis of Trade’s behaviour to the limit.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1075504737_1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1075504737_1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started from two hypotheses. First, we assume that the source sample is representative of the source distribution, meaning that it is large enough and i.i.d. Moreover, we assume that the target domain could be biased but when increasing the target sample size the bias fades out gradually, The second assumption is that, to the limit, the shape of the normal anomaly scores distributions of the two domains is the same. This is just a theoretical assumption that allows us to get our final results. In practice, the two shapes do not have to be exactly the same.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1075504737_1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1075504737_1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Let me start this talk with an overview of the classic anomaly detection setting. Anomaly detection is the task of detecting examples that do not follow an expected behaviour. Usually anomaly detection is tackled from an unsupervised perspective because labels are expensive or difficult to acquire. Therefore, an unsupervised anomaly detector exploits some intuitions to assign anomaly scores </a:t>
            </a:r>
            <a:r>
              <a:rPr lang="en">
                <a:solidFill>
                  <a:schemeClr val="dk1"/>
                </a:solidFill>
              </a:rPr>
              <a:t>to each example </a:t>
            </a:r>
            <a:r>
              <a:rPr lang="en">
                <a:solidFill>
                  <a:schemeClr val="dk1"/>
                </a:solidFill>
              </a:rPr>
              <a:t>that represent how anomalous the example is.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1075504737_1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11075504737_1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a nutshell, the two results we achieve are the following. First, the estimated target threshold converges to its real value when increasing the target sample size. This means that our step 3 is theoretically well defined and sound. Second, the derived target contamination factor estimator is unbiased, which means that Step 2 and step 4 are motivated as well.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1075504737_1_5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1075504737_1_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want to conclude this talk with our extensive empirical evaluation. Essentially, we answered four questions: whether our method estimated accurately the target contamination factor, whether such accurate estimate improves the model performance, how an ensemble of detectors perform against each individual variant, and how trade works when varying the source contamination factor.</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1075504737_1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1075504737_1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this analysis we consider three groups of datasets: 12 proprietary dataset on retail stores about water consumption, 2 wind turbine datasets and 9 public IoT datasets. We consider all the possible pairs within the same group and we do not transfer the contamination between unrelated domains, say for example between a store and a wind turbine, because it never happens in practice. We measure the Mean Absolute Error when estimating the contamination and the F1 score for the model performance. We compare our method with three groups of baselines. Source gamma and Source lambda use the same contamination or threshold as target estimates; Coral is a domain adaptation method that first aligns the two unsupervised domains and then uses the source threshold; finally Unify and Otsu use just the target domain and directly estimate the contamination without using any domain knowledge or labels.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1075504737_1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1075504737_1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first research question is to investigate whether our method estimates the contamination better than the baselines. We measure the mean absolute error and the average improvement of using our method instead of each baseline. Therefore, positive values in the plot mean that our method is performing better than the baseline. We aggregate results by target domain and, just for clarity, we also aggregate them by dataset group. The plot shows that our method on average estimates the contamination factor better than all the baselines in each dataset group, showing an improvement from around 5% on the store data till around 80% on the wind turbines data.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1075504737_1_5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11075504737_1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second research question is whether a better estimate of the contamination factor improves the model performance. As in the previous case, we measure the average improvement of using our method instead of the baselines. In contrast with the previous slide, using our estimate produces on average better F1 scores both in the store and in the IoT datasets. Regarding the wind turbines, our method does not result in greater F1 scores probably due to the low F1 value that each detector achieves.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10ecd576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10ecd576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third research question investigates whether the ensemble of detectors work better than the individual variants, obtained by using a single detector. In this plot, we show the distribution of the error between our estimate and the real target contamination factor. Each Trade’s variant is named with its anomaly detector name. Compared to using a single detector, the </a:t>
            </a:r>
            <a:r>
              <a:rPr lang="en"/>
              <a:t>ensemble</a:t>
            </a:r>
            <a:r>
              <a:rPr lang="en"/>
              <a:t> shows lower variance and limited errors, getting errors higher than .10 in just a few cases. Moreover, the ensemble variant reduces the error on average by at least 10% and up to 50%.</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1075504737_1_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1075504737_1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our fourth research question investigates how trade performs when varying the source contamination factor against the baselines. For this experiment we only use IoT data, fix the target contamination to 0.01 and vary the source contamination from 0.03 till 0.25. Compared to Coral, source gamma and lambda, the performance of our method degradates slower when the contamination increases. On the other hand, because Unify and Otsu do not depend on the source contamination, their estimate is not affected by the variation of the source contamination and, therefore, our method becomes worse when the gap gets high.</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1075504737_1_5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1075504737_1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conclusion, we introduce the problem of transferring the contamination factor between related anomaly detection domains, we propose a 4 step approach for such a transfer, we analyze theoretically its behaviour and perform an extensive empirical analysis using benchmark as well as real world datasets. For further information, please check out our paper and use our code available online.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1075504737_1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1075504737_1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have any questions, feel free to drop an email. Thanks for your attention.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1075504737_1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1075504737_1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However, in practice the anomaly scores are not enough to take decisions and one needs to set a threshold on top of the scores using either some labels or the domain knowledge. Under the typical unsupervised setting, the common approach is to take advantage of the contamination factor gamma. In practice it’s the user that has to provide such a contamination factor, being based on domain knowledge.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1075504737_1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1075504737_1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many practical scenarios this is not feasible, though. In fact, a</a:t>
            </a:r>
            <a:r>
              <a:rPr lang="en"/>
              <a:t>ssume now that one needs to monitor a fleet of wind turbines and wants to detect blade icing anomalies on each of them. Unfortunately, each turbine has its own data distribution and especially its own contamination factor. It is unfeasible to think that the user can provide all the contamination factors, especially when monitoring many wind turbines. So, our question is: how can we estimate the contamination factor of each wind turbine by using only limited domain knowledge?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1075504737_1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1075504737_1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we propose is to use transfer learning. Formally, given an anomaly detection model, an unlabeled source domain with its contamination factor, and an unlabeled target domain, we want to estimate the target contamination factor. Essentially, our goal is to transfer such a contamination from the source to the target domain, assuming that the two anomaly detection domains are related.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1075504737_1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1075504737_1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the main question of our paper is: how can we do such a transfer?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1075504737_1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1075504737_1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Well, in this paper we make four contributions. First, we introduce the problem of transferring the contamination gamma. Second, we propose TrADe, able to do such a transfer in four steps. In a nutshell, TraDe first computes the anomaly scores separately for each domain, second sets the source threshold using the given source contamination factor; third, transfers the threshold from the source to the target domain by exploiting the shape similarity of anomaly scores and finally derives the target contamination factor as proportion of scores above the transferred threshold. Our third contribution is the analysis of TrADe’s convergence behaviour and finally we perform an extensive empirical evaluation both on benchmark datasets and on real world proprietary data.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1075504737_1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1075504737_1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Alright, let’s now talk briefly about why the contamination factor is actually relevant in anomaly detection.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1075504737_1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1075504737_1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contamination factor gamma is defined as the expected proportion of anomalies in the data. Its value allows us to set the predictive threshold and transform the anomaly scores into hard predictions. For this task, one can set the threshold such that the proportion of scores above it exactly corresponds to the known contamination factor. Essentially, through the contamination we know how many anomalies to expect,  and we force the model to predict the same number of anomalies. However, one may wonder what the impact of gamma is on the final predictions.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8" name="Shape 58"/>
        <p:cNvGrpSpPr/>
        <p:nvPr/>
      </p:nvGrpSpPr>
      <p:grpSpPr>
        <a:xfrm>
          <a:off x="0" y="0"/>
          <a:ext cx="0" cy="0"/>
          <a:chOff x="0" y="0"/>
          <a:chExt cx="0" cy="0"/>
        </a:xfrm>
      </p:grpSpPr>
      <p:sp>
        <p:nvSpPr>
          <p:cNvPr id="59" name="Google Shape;59;p14"/>
          <p:cNvSpPr/>
          <p:nvPr/>
        </p:nvSpPr>
        <p:spPr>
          <a:xfrm>
            <a:off x="0" y="0"/>
            <a:ext cx="91449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0" name="Google Shape;60;p14"/>
          <p:cNvSpPr/>
          <p:nvPr/>
        </p:nvSpPr>
        <p:spPr>
          <a:xfrm>
            <a:off x="0" y="485998"/>
            <a:ext cx="9144900" cy="4657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61" name="Google Shape;61;p14"/>
          <p:cNvPicPr preferRelativeResize="0"/>
          <p:nvPr/>
        </p:nvPicPr>
        <p:blipFill rotWithShape="1">
          <a:blip r:embed="rId2">
            <a:alphaModFix/>
          </a:blip>
          <a:srcRect b="0" l="0" r="0" t="0"/>
          <a:stretch/>
        </p:blipFill>
        <p:spPr>
          <a:xfrm>
            <a:off x="270000" y="270000"/>
            <a:ext cx="1513601" cy="540000"/>
          </a:xfrm>
          <a:prstGeom prst="rect">
            <a:avLst/>
          </a:prstGeom>
          <a:noFill/>
          <a:ln>
            <a:noFill/>
          </a:ln>
        </p:spPr>
      </p:pic>
      <p:pic>
        <p:nvPicPr>
          <p:cNvPr id="62" name="Google Shape;62;p14"/>
          <p:cNvPicPr preferRelativeResize="0"/>
          <p:nvPr/>
        </p:nvPicPr>
        <p:blipFill rotWithShape="1">
          <a:blip r:embed="rId3">
            <a:alphaModFix/>
          </a:blip>
          <a:srcRect b="0" l="0" r="0" t="0"/>
          <a:stretch/>
        </p:blipFill>
        <p:spPr>
          <a:xfrm>
            <a:off x="5657843" y="1012690"/>
            <a:ext cx="3486158" cy="4130811"/>
          </a:xfrm>
          <a:prstGeom prst="rect">
            <a:avLst/>
          </a:prstGeom>
          <a:noFill/>
          <a:ln>
            <a:noFill/>
          </a:ln>
        </p:spPr>
      </p:pic>
      <p:sp>
        <p:nvSpPr>
          <p:cNvPr id="63" name="Google Shape;63;p14"/>
          <p:cNvSpPr txBox="1"/>
          <p:nvPr>
            <p:ph idx="1" type="subTitle"/>
          </p:nvPr>
        </p:nvSpPr>
        <p:spPr>
          <a:xfrm>
            <a:off x="432002" y="3269703"/>
            <a:ext cx="6250500" cy="1242000"/>
          </a:xfrm>
          <a:prstGeom prst="rect">
            <a:avLst/>
          </a:prstGeom>
          <a:noFill/>
          <a:ln>
            <a:noFill/>
          </a:ln>
        </p:spPr>
        <p:txBody>
          <a:bodyPr anchorCtr="0" anchor="t" bIns="0" lIns="0" spcFirstLastPara="1" rIns="0" wrap="square" tIns="0">
            <a:noAutofit/>
          </a:bodyPr>
          <a:lstStyle>
            <a:lvl1pPr lvl="0" rtl="0" algn="l">
              <a:lnSpc>
                <a:spcPct val="100000"/>
              </a:lnSpc>
              <a:spcBef>
                <a:spcPts val="800"/>
              </a:spcBef>
              <a:spcAft>
                <a:spcPts val="0"/>
              </a:spcAft>
              <a:buClr>
                <a:schemeClr val="lt1"/>
              </a:buClr>
              <a:buSzPts val="1800"/>
              <a:buNone/>
              <a:defRPr sz="1800">
                <a:solidFill>
                  <a:schemeClr val="lt1"/>
                </a:solidFill>
              </a:defRPr>
            </a:lvl1pPr>
            <a:lvl2pPr lvl="1" rtl="0" algn="ctr">
              <a:lnSpc>
                <a:spcPct val="100000"/>
              </a:lnSpc>
              <a:spcBef>
                <a:spcPts val="400"/>
              </a:spcBef>
              <a:spcAft>
                <a:spcPts val="0"/>
              </a:spcAft>
              <a:buClr>
                <a:schemeClr val="dk1"/>
              </a:buClr>
              <a:buSzPts val="1500"/>
              <a:buNone/>
              <a:defRPr sz="1500"/>
            </a:lvl2pPr>
            <a:lvl3pPr lvl="2" rtl="0" algn="ctr">
              <a:lnSpc>
                <a:spcPct val="100000"/>
              </a:lnSpc>
              <a:spcBef>
                <a:spcPts val="400"/>
              </a:spcBef>
              <a:spcAft>
                <a:spcPts val="0"/>
              </a:spcAft>
              <a:buClr>
                <a:schemeClr val="dk1"/>
              </a:buClr>
              <a:buSzPts val="1400"/>
              <a:buNone/>
              <a:defRPr sz="1400"/>
            </a:lvl3pPr>
            <a:lvl4pPr lvl="3" rtl="0" algn="ctr">
              <a:lnSpc>
                <a:spcPct val="100000"/>
              </a:lnSpc>
              <a:spcBef>
                <a:spcPts val="400"/>
              </a:spcBef>
              <a:spcAft>
                <a:spcPts val="0"/>
              </a:spcAft>
              <a:buClr>
                <a:schemeClr val="dk1"/>
              </a:buClr>
              <a:buSzPts val="1200"/>
              <a:buNone/>
              <a:defRPr sz="1200"/>
            </a:lvl4pPr>
            <a:lvl5pPr lvl="4" rtl="0" algn="ctr">
              <a:lnSpc>
                <a:spcPct val="10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4" name="Google Shape;64;p14"/>
          <p:cNvSpPr txBox="1"/>
          <p:nvPr>
            <p:ph type="title"/>
          </p:nvPr>
        </p:nvSpPr>
        <p:spPr>
          <a:xfrm>
            <a:off x="432000" y="1350000"/>
            <a:ext cx="6250500" cy="17901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Clr>
                <a:schemeClr val="lt1"/>
              </a:buClr>
              <a:buSzPts val="3000"/>
              <a:buFont typeface="Arial"/>
              <a:buNone/>
              <a:defRPr sz="3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5" name="Google Shape;65;p14"/>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rtl="0" algn="r">
              <a:buNone/>
              <a:defRPr sz="1300">
                <a:solidFill>
                  <a:schemeClr val="dk1"/>
                </a:solidFill>
              </a:defRPr>
            </a:lvl1pPr>
            <a:lvl2pPr lvl="1" rtl="0" algn="r">
              <a:buNone/>
              <a:defRPr sz="1300">
                <a:solidFill>
                  <a:schemeClr val="dk1"/>
                </a:solidFill>
              </a:defRPr>
            </a:lvl2pPr>
            <a:lvl3pPr lvl="2" rtl="0" algn="r">
              <a:buNone/>
              <a:defRPr sz="1300">
                <a:solidFill>
                  <a:schemeClr val="dk1"/>
                </a:solidFill>
              </a:defRPr>
            </a:lvl3pPr>
            <a:lvl4pPr lvl="3" rtl="0" algn="r">
              <a:buNone/>
              <a:defRPr sz="1300">
                <a:solidFill>
                  <a:schemeClr val="dk1"/>
                </a:solidFill>
              </a:defRPr>
            </a:lvl4pPr>
            <a:lvl5pPr lvl="4" rtl="0" algn="r">
              <a:buNone/>
              <a:defRPr sz="1300">
                <a:solidFill>
                  <a:schemeClr val="dk1"/>
                </a:solidFill>
              </a:defRPr>
            </a:lvl5pPr>
            <a:lvl6pPr lvl="5" rtl="0" algn="r">
              <a:buNone/>
              <a:defRPr sz="1300">
                <a:solidFill>
                  <a:schemeClr val="dk1"/>
                </a:solidFill>
              </a:defRPr>
            </a:lvl6pPr>
            <a:lvl7pPr lvl="6" rtl="0" algn="r">
              <a:buNone/>
              <a:defRPr sz="1300">
                <a:solidFill>
                  <a:schemeClr val="dk1"/>
                </a:solidFill>
              </a:defRPr>
            </a:lvl7pPr>
            <a:lvl8pPr lvl="7" rtl="0" algn="r">
              <a:buNone/>
              <a:defRPr sz="1300">
                <a:solidFill>
                  <a:schemeClr val="dk1"/>
                </a:solidFill>
              </a:defRPr>
            </a:lvl8pPr>
            <a:lvl9pPr lvl="8" rtl="0"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66" name="Shape 66"/>
        <p:cNvGrpSpPr/>
        <p:nvPr/>
      </p:nvGrpSpPr>
      <p:grpSpPr>
        <a:xfrm>
          <a:off x="0" y="0"/>
          <a:ext cx="0" cy="0"/>
          <a:chOff x="0" y="0"/>
          <a:chExt cx="0" cy="0"/>
        </a:xfrm>
      </p:grpSpPr>
      <p:sp>
        <p:nvSpPr>
          <p:cNvPr id="67" name="Google Shape;67;p15"/>
          <p:cNvSpPr/>
          <p:nvPr/>
        </p:nvSpPr>
        <p:spPr>
          <a:xfrm>
            <a:off x="0" y="0"/>
            <a:ext cx="9144900" cy="46557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8" name="Google Shape;68;p15"/>
          <p:cNvSpPr txBox="1"/>
          <p:nvPr>
            <p:ph idx="10" type="dt"/>
          </p:nvPr>
        </p:nvSpPr>
        <p:spPr>
          <a:xfrm>
            <a:off x="1080000" y="4657500"/>
            <a:ext cx="540000" cy="486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9" name="Google Shape;69;p15"/>
          <p:cNvSpPr txBox="1"/>
          <p:nvPr>
            <p:ph idx="11" type="ftr"/>
          </p:nvPr>
        </p:nvSpPr>
        <p:spPr>
          <a:xfrm>
            <a:off x="4525200" y="4657500"/>
            <a:ext cx="3744900" cy="486000"/>
          </a:xfrm>
          <a:prstGeom prst="rect">
            <a:avLst/>
          </a:prstGeom>
          <a:noFill/>
          <a:ln>
            <a:noFill/>
          </a:ln>
        </p:spPr>
        <p:txBody>
          <a:bodyPr anchorCtr="0" anchor="ctr" bIns="0" lIns="0" spcFirstLastPara="1" rIns="135000" wrap="square" tIns="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0" name="Google Shape;70;p15"/>
          <p:cNvSpPr txBox="1"/>
          <p:nvPr>
            <p:ph idx="12" type="sldNum"/>
          </p:nvPr>
        </p:nvSpPr>
        <p:spPr>
          <a:xfrm>
            <a:off x="432000" y="4657500"/>
            <a:ext cx="486000" cy="486000"/>
          </a:xfrm>
          <a:prstGeom prst="rect">
            <a:avLst/>
          </a:prstGeom>
          <a:noFill/>
          <a:ln>
            <a:noFill/>
          </a:ln>
        </p:spPr>
        <p:txBody>
          <a:bodyPr anchorCtr="0" anchor="ctr" bIns="0" lIns="0" spcFirstLastPara="1" rIns="0" wrap="square" tIns="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pic>
        <p:nvPicPr>
          <p:cNvPr id="71" name="Google Shape;71;p15"/>
          <p:cNvPicPr preferRelativeResize="0"/>
          <p:nvPr/>
        </p:nvPicPr>
        <p:blipFill rotWithShape="1">
          <a:blip r:embed="rId2">
            <a:alphaModFix/>
          </a:blip>
          <a:srcRect b="0" l="0" r="0" t="0"/>
          <a:stretch/>
        </p:blipFill>
        <p:spPr>
          <a:xfrm>
            <a:off x="5657843" y="506344"/>
            <a:ext cx="3486158" cy="4130811"/>
          </a:xfrm>
          <a:prstGeom prst="rect">
            <a:avLst/>
          </a:prstGeom>
          <a:noFill/>
          <a:ln>
            <a:noFill/>
          </a:ln>
        </p:spPr>
      </p:pic>
      <p:sp>
        <p:nvSpPr>
          <p:cNvPr id="72" name="Google Shape;72;p15"/>
          <p:cNvSpPr txBox="1"/>
          <p:nvPr>
            <p:ph type="title"/>
          </p:nvPr>
        </p:nvSpPr>
        <p:spPr>
          <a:xfrm>
            <a:off x="432002" y="1350000"/>
            <a:ext cx="6250500" cy="17901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rgbClr val="1D8DB0"/>
              </a:buClr>
              <a:buSzPts val="3000"/>
              <a:buFont typeface="Arial"/>
              <a:buNone/>
              <a:defRPr sz="3000">
                <a:solidFill>
                  <a:srgbClr val="1D8DB0"/>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3" name="Google Shape;73;p15"/>
          <p:cNvSpPr txBox="1"/>
          <p:nvPr>
            <p:ph idx="1" type="body"/>
          </p:nvPr>
        </p:nvSpPr>
        <p:spPr>
          <a:xfrm>
            <a:off x="432002" y="3269700"/>
            <a:ext cx="6250500" cy="11259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800"/>
              </a:spcBef>
              <a:spcAft>
                <a:spcPts val="0"/>
              </a:spcAft>
              <a:buClr>
                <a:srgbClr val="005E77"/>
              </a:buClr>
              <a:buSzPts val="1800"/>
              <a:buNone/>
              <a:defRPr sz="1800">
                <a:solidFill>
                  <a:srgbClr val="005E77"/>
                </a:solidFill>
              </a:defRPr>
            </a:lvl1pPr>
            <a:lvl2pPr indent="-228600" lvl="1" marL="914400" rtl="0" algn="l">
              <a:lnSpc>
                <a:spcPct val="100000"/>
              </a:lnSpc>
              <a:spcBef>
                <a:spcPts val="400"/>
              </a:spcBef>
              <a:spcAft>
                <a:spcPts val="0"/>
              </a:spcAft>
              <a:buClr>
                <a:srgbClr val="8C949A"/>
              </a:buClr>
              <a:buSzPts val="1500"/>
              <a:buNone/>
              <a:defRPr sz="1500">
                <a:solidFill>
                  <a:srgbClr val="8C949A"/>
                </a:solidFill>
              </a:defRPr>
            </a:lvl2pPr>
            <a:lvl3pPr indent="-228600" lvl="2" marL="1371600" rtl="0" algn="l">
              <a:lnSpc>
                <a:spcPct val="100000"/>
              </a:lnSpc>
              <a:spcBef>
                <a:spcPts val="400"/>
              </a:spcBef>
              <a:spcAft>
                <a:spcPts val="0"/>
              </a:spcAft>
              <a:buClr>
                <a:srgbClr val="8C949A"/>
              </a:buClr>
              <a:buSzPts val="1400"/>
              <a:buNone/>
              <a:defRPr sz="1400">
                <a:solidFill>
                  <a:srgbClr val="8C949A"/>
                </a:solidFill>
              </a:defRPr>
            </a:lvl3pPr>
            <a:lvl4pPr indent="-228600" lvl="3" marL="1828800" rtl="0" algn="l">
              <a:lnSpc>
                <a:spcPct val="100000"/>
              </a:lnSpc>
              <a:spcBef>
                <a:spcPts val="400"/>
              </a:spcBef>
              <a:spcAft>
                <a:spcPts val="0"/>
              </a:spcAft>
              <a:buClr>
                <a:srgbClr val="8C949A"/>
              </a:buClr>
              <a:buSzPts val="1200"/>
              <a:buNone/>
              <a:defRPr sz="1200">
                <a:solidFill>
                  <a:srgbClr val="8C949A"/>
                </a:solidFill>
              </a:defRPr>
            </a:lvl4pPr>
            <a:lvl5pPr indent="-228600" lvl="4" marL="2286000" rtl="0" algn="l">
              <a:lnSpc>
                <a:spcPct val="100000"/>
              </a:lnSpc>
              <a:spcBef>
                <a:spcPts val="400"/>
              </a:spcBef>
              <a:spcAft>
                <a:spcPts val="0"/>
              </a:spcAft>
              <a:buClr>
                <a:srgbClr val="8C949A"/>
              </a:buClr>
              <a:buSzPts val="1200"/>
              <a:buNone/>
              <a:defRPr sz="1200">
                <a:solidFill>
                  <a:srgbClr val="8C949A"/>
                </a:solidFill>
              </a:defRPr>
            </a:lvl5pPr>
            <a:lvl6pPr indent="-228600" lvl="5" marL="2743200" rtl="0" algn="l">
              <a:lnSpc>
                <a:spcPct val="90000"/>
              </a:lnSpc>
              <a:spcBef>
                <a:spcPts val="400"/>
              </a:spcBef>
              <a:spcAft>
                <a:spcPts val="0"/>
              </a:spcAft>
              <a:buClr>
                <a:srgbClr val="8C949A"/>
              </a:buClr>
              <a:buSzPts val="1200"/>
              <a:buNone/>
              <a:defRPr sz="1200">
                <a:solidFill>
                  <a:srgbClr val="8C949A"/>
                </a:solidFill>
              </a:defRPr>
            </a:lvl6pPr>
            <a:lvl7pPr indent="-228600" lvl="6" marL="3200400" rtl="0" algn="l">
              <a:lnSpc>
                <a:spcPct val="90000"/>
              </a:lnSpc>
              <a:spcBef>
                <a:spcPts val="400"/>
              </a:spcBef>
              <a:spcAft>
                <a:spcPts val="0"/>
              </a:spcAft>
              <a:buClr>
                <a:srgbClr val="8C949A"/>
              </a:buClr>
              <a:buSzPts val="1200"/>
              <a:buNone/>
              <a:defRPr sz="1200">
                <a:solidFill>
                  <a:srgbClr val="8C949A"/>
                </a:solidFill>
              </a:defRPr>
            </a:lvl7pPr>
            <a:lvl8pPr indent="-228600" lvl="7" marL="3657600" rtl="0" algn="l">
              <a:lnSpc>
                <a:spcPct val="90000"/>
              </a:lnSpc>
              <a:spcBef>
                <a:spcPts val="400"/>
              </a:spcBef>
              <a:spcAft>
                <a:spcPts val="0"/>
              </a:spcAft>
              <a:buClr>
                <a:srgbClr val="8C949A"/>
              </a:buClr>
              <a:buSzPts val="1200"/>
              <a:buNone/>
              <a:defRPr sz="1200">
                <a:solidFill>
                  <a:srgbClr val="8C949A"/>
                </a:solidFill>
              </a:defRPr>
            </a:lvl8pPr>
            <a:lvl9pPr indent="-228600" lvl="8" marL="4114800" rtl="0" algn="l">
              <a:lnSpc>
                <a:spcPct val="90000"/>
              </a:lnSpc>
              <a:spcBef>
                <a:spcPts val="400"/>
              </a:spcBef>
              <a:spcAft>
                <a:spcPts val="0"/>
              </a:spcAft>
              <a:buClr>
                <a:srgbClr val="8C949A"/>
              </a:buClr>
              <a:buSzPts val="1200"/>
              <a:buNone/>
              <a:defRPr sz="1200">
                <a:solidFill>
                  <a:srgbClr val="8C949A"/>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White">
  <p:cSld name="Section Header_White">
    <p:spTree>
      <p:nvGrpSpPr>
        <p:cNvPr id="74" name="Shape 74"/>
        <p:cNvGrpSpPr/>
        <p:nvPr/>
      </p:nvGrpSpPr>
      <p:grpSpPr>
        <a:xfrm>
          <a:off x="0" y="0"/>
          <a:ext cx="0" cy="0"/>
          <a:chOff x="0" y="0"/>
          <a:chExt cx="0" cy="0"/>
        </a:xfrm>
      </p:grpSpPr>
      <p:sp>
        <p:nvSpPr>
          <p:cNvPr id="75" name="Google Shape;75;p16"/>
          <p:cNvSpPr txBox="1"/>
          <p:nvPr>
            <p:ph idx="10" type="dt"/>
          </p:nvPr>
        </p:nvSpPr>
        <p:spPr>
          <a:xfrm>
            <a:off x="1080000" y="4657500"/>
            <a:ext cx="540000" cy="486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6" name="Google Shape;76;p16"/>
          <p:cNvSpPr txBox="1"/>
          <p:nvPr>
            <p:ph idx="11" type="ftr"/>
          </p:nvPr>
        </p:nvSpPr>
        <p:spPr>
          <a:xfrm>
            <a:off x="4525200" y="4657500"/>
            <a:ext cx="3744900" cy="486000"/>
          </a:xfrm>
          <a:prstGeom prst="rect">
            <a:avLst/>
          </a:prstGeom>
          <a:noFill/>
          <a:ln>
            <a:noFill/>
          </a:ln>
        </p:spPr>
        <p:txBody>
          <a:bodyPr anchorCtr="0" anchor="ctr" bIns="0" lIns="0" spcFirstLastPara="1" rIns="135000" wrap="square" tIns="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7" name="Google Shape;77;p16"/>
          <p:cNvSpPr txBox="1"/>
          <p:nvPr>
            <p:ph idx="12" type="sldNum"/>
          </p:nvPr>
        </p:nvSpPr>
        <p:spPr>
          <a:xfrm>
            <a:off x="432000" y="4657500"/>
            <a:ext cx="486000" cy="486000"/>
          </a:xfrm>
          <a:prstGeom prst="rect">
            <a:avLst/>
          </a:prstGeom>
          <a:noFill/>
          <a:ln>
            <a:noFill/>
          </a:ln>
        </p:spPr>
        <p:txBody>
          <a:bodyPr anchorCtr="0" anchor="ctr" bIns="0" lIns="0" spcFirstLastPara="1" rIns="0" wrap="square" tIns="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pic>
        <p:nvPicPr>
          <p:cNvPr id="78" name="Google Shape;78;p16"/>
          <p:cNvPicPr preferRelativeResize="0"/>
          <p:nvPr/>
        </p:nvPicPr>
        <p:blipFill rotWithShape="1">
          <a:blip r:embed="rId2">
            <a:alphaModFix/>
          </a:blip>
          <a:srcRect b="0" l="0" r="0" t="0"/>
          <a:stretch/>
        </p:blipFill>
        <p:spPr>
          <a:xfrm>
            <a:off x="5657843" y="506344"/>
            <a:ext cx="3486158" cy="4130811"/>
          </a:xfrm>
          <a:prstGeom prst="rect">
            <a:avLst/>
          </a:prstGeom>
          <a:noFill/>
          <a:ln>
            <a:noFill/>
          </a:ln>
        </p:spPr>
      </p:pic>
      <p:sp>
        <p:nvSpPr>
          <p:cNvPr id="79" name="Google Shape;79;p16"/>
          <p:cNvSpPr txBox="1"/>
          <p:nvPr>
            <p:ph type="title"/>
          </p:nvPr>
        </p:nvSpPr>
        <p:spPr>
          <a:xfrm>
            <a:off x="432002" y="1350000"/>
            <a:ext cx="6250500" cy="17901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dk2"/>
              </a:buClr>
              <a:buSzPts val="3000"/>
              <a:buFont typeface="Arial"/>
              <a:buNone/>
              <a:defRPr sz="3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0" name="Google Shape;80;p16"/>
          <p:cNvSpPr txBox="1"/>
          <p:nvPr>
            <p:ph idx="1" type="body"/>
          </p:nvPr>
        </p:nvSpPr>
        <p:spPr>
          <a:xfrm>
            <a:off x="432002" y="3269700"/>
            <a:ext cx="6250500" cy="11259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800"/>
              </a:spcBef>
              <a:spcAft>
                <a:spcPts val="0"/>
              </a:spcAft>
              <a:buClr>
                <a:srgbClr val="2F4D5D"/>
              </a:buClr>
              <a:buSzPts val="1800"/>
              <a:buNone/>
              <a:defRPr sz="1800">
                <a:solidFill>
                  <a:srgbClr val="2F4D5D"/>
                </a:solidFill>
              </a:defRPr>
            </a:lvl1pPr>
            <a:lvl2pPr indent="-228600" lvl="1" marL="914400" rtl="0" algn="l">
              <a:lnSpc>
                <a:spcPct val="100000"/>
              </a:lnSpc>
              <a:spcBef>
                <a:spcPts val="400"/>
              </a:spcBef>
              <a:spcAft>
                <a:spcPts val="0"/>
              </a:spcAft>
              <a:buClr>
                <a:srgbClr val="8C949A"/>
              </a:buClr>
              <a:buSzPts val="1500"/>
              <a:buNone/>
              <a:defRPr sz="1500">
                <a:solidFill>
                  <a:srgbClr val="8C949A"/>
                </a:solidFill>
              </a:defRPr>
            </a:lvl2pPr>
            <a:lvl3pPr indent="-228600" lvl="2" marL="1371600" rtl="0" algn="l">
              <a:lnSpc>
                <a:spcPct val="100000"/>
              </a:lnSpc>
              <a:spcBef>
                <a:spcPts val="400"/>
              </a:spcBef>
              <a:spcAft>
                <a:spcPts val="0"/>
              </a:spcAft>
              <a:buClr>
                <a:srgbClr val="8C949A"/>
              </a:buClr>
              <a:buSzPts val="1400"/>
              <a:buNone/>
              <a:defRPr sz="1400">
                <a:solidFill>
                  <a:srgbClr val="8C949A"/>
                </a:solidFill>
              </a:defRPr>
            </a:lvl3pPr>
            <a:lvl4pPr indent="-228600" lvl="3" marL="1828800" rtl="0" algn="l">
              <a:lnSpc>
                <a:spcPct val="100000"/>
              </a:lnSpc>
              <a:spcBef>
                <a:spcPts val="400"/>
              </a:spcBef>
              <a:spcAft>
                <a:spcPts val="0"/>
              </a:spcAft>
              <a:buClr>
                <a:srgbClr val="8C949A"/>
              </a:buClr>
              <a:buSzPts val="1200"/>
              <a:buNone/>
              <a:defRPr sz="1200">
                <a:solidFill>
                  <a:srgbClr val="8C949A"/>
                </a:solidFill>
              </a:defRPr>
            </a:lvl4pPr>
            <a:lvl5pPr indent="-228600" lvl="4" marL="2286000" rtl="0" algn="l">
              <a:lnSpc>
                <a:spcPct val="100000"/>
              </a:lnSpc>
              <a:spcBef>
                <a:spcPts val="400"/>
              </a:spcBef>
              <a:spcAft>
                <a:spcPts val="0"/>
              </a:spcAft>
              <a:buClr>
                <a:srgbClr val="8C949A"/>
              </a:buClr>
              <a:buSzPts val="1200"/>
              <a:buNone/>
              <a:defRPr sz="1200">
                <a:solidFill>
                  <a:srgbClr val="8C949A"/>
                </a:solidFill>
              </a:defRPr>
            </a:lvl5pPr>
            <a:lvl6pPr indent="-228600" lvl="5" marL="2743200" rtl="0" algn="l">
              <a:lnSpc>
                <a:spcPct val="90000"/>
              </a:lnSpc>
              <a:spcBef>
                <a:spcPts val="400"/>
              </a:spcBef>
              <a:spcAft>
                <a:spcPts val="0"/>
              </a:spcAft>
              <a:buClr>
                <a:srgbClr val="8C949A"/>
              </a:buClr>
              <a:buSzPts val="1200"/>
              <a:buNone/>
              <a:defRPr sz="1200">
                <a:solidFill>
                  <a:srgbClr val="8C949A"/>
                </a:solidFill>
              </a:defRPr>
            </a:lvl6pPr>
            <a:lvl7pPr indent="-228600" lvl="6" marL="3200400" rtl="0" algn="l">
              <a:lnSpc>
                <a:spcPct val="90000"/>
              </a:lnSpc>
              <a:spcBef>
                <a:spcPts val="400"/>
              </a:spcBef>
              <a:spcAft>
                <a:spcPts val="0"/>
              </a:spcAft>
              <a:buClr>
                <a:srgbClr val="8C949A"/>
              </a:buClr>
              <a:buSzPts val="1200"/>
              <a:buNone/>
              <a:defRPr sz="1200">
                <a:solidFill>
                  <a:srgbClr val="8C949A"/>
                </a:solidFill>
              </a:defRPr>
            </a:lvl7pPr>
            <a:lvl8pPr indent="-228600" lvl="7" marL="3657600" rtl="0" algn="l">
              <a:lnSpc>
                <a:spcPct val="90000"/>
              </a:lnSpc>
              <a:spcBef>
                <a:spcPts val="400"/>
              </a:spcBef>
              <a:spcAft>
                <a:spcPts val="0"/>
              </a:spcAft>
              <a:buClr>
                <a:srgbClr val="8C949A"/>
              </a:buClr>
              <a:buSzPts val="1200"/>
              <a:buNone/>
              <a:defRPr sz="1200">
                <a:solidFill>
                  <a:srgbClr val="8C949A"/>
                </a:solidFill>
              </a:defRPr>
            </a:lvl8pPr>
            <a:lvl9pPr indent="-228600" lvl="8" marL="4114800" rtl="0" algn="l">
              <a:lnSpc>
                <a:spcPct val="90000"/>
              </a:lnSpc>
              <a:spcBef>
                <a:spcPts val="400"/>
              </a:spcBef>
              <a:spcAft>
                <a:spcPts val="0"/>
              </a:spcAft>
              <a:buClr>
                <a:srgbClr val="8C949A"/>
              </a:buClr>
              <a:buSzPts val="1200"/>
              <a:buNone/>
              <a:defRPr sz="1200">
                <a:solidFill>
                  <a:srgbClr val="8C949A"/>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81" name="Shape 81"/>
        <p:cNvGrpSpPr/>
        <p:nvPr/>
      </p:nvGrpSpPr>
      <p:grpSpPr>
        <a:xfrm>
          <a:off x="0" y="0"/>
          <a:ext cx="0" cy="0"/>
          <a:chOff x="0" y="0"/>
          <a:chExt cx="0" cy="0"/>
        </a:xfrm>
      </p:grpSpPr>
      <p:sp>
        <p:nvSpPr>
          <p:cNvPr id="82" name="Google Shape;82;p17"/>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3" name="Google Shape;83;p17"/>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84" name="Google Shape;84;p17"/>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7" name="Google Shape;87;p18"/>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42900" lvl="0" marL="457200" rtl="0">
              <a:spcBef>
                <a:spcPts val="800"/>
              </a:spcBef>
              <a:spcAft>
                <a:spcPts val="0"/>
              </a:spcAft>
              <a:buSzPts val="18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88" name="Google Shape;88;p18"/>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generic">
  <p:cSld name="Bulleted generic">
    <p:spTree>
      <p:nvGrpSpPr>
        <p:cNvPr id="89" name="Shape 89"/>
        <p:cNvGrpSpPr/>
        <p:nvPr/>
      </p:nvGrpSpPr>
      <p:grpSpPr>
        <a:xfrm>
          <a:off x="0" y="0"/>
          <a:ext cx="0" cy="0"/>
          <a:chOff x="0" y="0"/>
          <a:chExt cx="0" cy="0"/>
        </a:xfrm>
      </p:grpSpPr>
      <p:sp>
        <p:nvSpPr>
          <p:cNvPr id="90" name="Google Shape;90;p19"/>
          <p:cNvSpPr txBox="1"/>
          <p:nvPr>
            <p:ph type="title"/>
          </p:nvPr>
        </p:nvSpPr>
        <p:spPr>
          <a:xfrm>
            <a:off x="160631" y="206094"/>
            <a:ext cx="8753400" cy="461700"/>
          </a:xfrm>
          <a:prstGeom prst="rect">
            <a:avLst/>
          </a:prstGeom>
          <a:noFill/>
          <a:ln>
            <a:noFill/>
          </a:ln>
        </p:spPr>
        <p:txBody>
          <a:bodyPr anchorCtr="0" anchor="b" bIns="45700" lIns="91425" spcFirstLastPara="1" rIns="91425" wrap="square" tIns="45700">
            <a:spAutoFit/>
          </a:bodyPr>
          <a:lstStyle>
            <a:lvl1pPr lvl="0" rtl="0" algn="l">
              <a:lnSpc>
                <a:spcPct val="100000"/>
              </a:lnSpc>
              <a:spcBef>
                <a:spcPts val="0"/>
              </a:spcBef>
              <a:spcAft>
                <a:spcPts val="0"/>
              </a:spcAft>
              <a:buClr>
                <a:schemeClr val="dk2"/>
              </a:buClr>
              <a:buSzPts val="2400"/>
              <a:buFont typeface="Gill Sans"/>
              <a:buNone/>
              <a:defRPr b="0" i="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9"/>
          <p:cNvSpPr txBox="1"/>
          <p:nvPr>
            <p:ph idx="1" type="body"/>
          </p:nvPr>
        </p:nvSpPr>
        <p:spPr>
          <a:xfrm>
            <a:off x="160631" y="1078230"/>
            <a:ext cx="8753400" cy="3524100"/>
          </a:xfrm>
          <a:prstGeom prst="rect">
            <a:avLst/>
          </a:prstGeom>
          <a:noFill/>
          <a:ln>
            <a:noFill/>
          </a:ln>
        </p:spPr>
        <p:txBody>
          <a:bodyPr anchorCtr="0" anchor="ctr" bIns="45700" lIns="91425" spcFirstLastPara="1" rIns="91425" wrap="square" tIns="45700">
            <a:normAutofit/>
          </a:bodyPr>
          <a:lstStyle>
            <a:lvl1pPr indent="-342900" lvl="0" marL="457200" rtl="0" algn="l">
              <a:lnSpc>
                <a:spcPct val="100000"/>
              </a:lnSpc>
              <a:spcBef>
                <a:spcPts val="360"/>
              </a:spcBef>
              <a:spcAft>
                <a:spcPts val="0"/>
              </a:spcAft>
              <a:buSzPts val="1800"/>
              <a:buChar char="▪"/>
              <a:defRPr b="0" i="0"/>
            </a:lvl1pPr>
            <a:lvl2pPr indent="-331469" lvl="1" marL="914400" rtl="0" algn="l">
              <a:lnSpc>
                <a:spcPct val="100000"/>
              </a:lnSpc>
              <a:spcBef>
                <a:spcPts val="324"/>
              </a:spcBef>
              <a:spcAft>
                <a:spcPts val="0"/>
              </a:spcAft>
              <a:buSzPts val="1620"/>
              <a:buChar char="▪"/>
              <a:defRPr b="0" i="0"/>
            </a:lvl2pPr>
            <a:lvl3pPr indent="-320039" lvl="2" marL="1371600" rtl="0" algn="l">
              <a:lnSpc>
                <a:spcPct val="100000"/>
              </a:lnSpc>
              <a:spcBef>
                <a:spcPts val="288"/>
              </a:spcBef>
              <a:spcAft>
                <a:spcPts val="0"/>
              </a:spcAft>
              <a:buSzPts val="1440"/>
              <a:buChar char="▪"/>
              <a:defRPr b="0" i="0"/>
            </a:lvl3pPr>
            <a:lvl4pPr indent="-320039" lvl="3" marL="1828800" rtl="0" algn="l">
              <a:lnSpc>
                <a:spcPct val="100000"/>
              </a:lnSpc>
              <a:spcBef>
                <a:spcPts val="288"/>
              </a:spcBef>
              <a:spcAft>
                <a:spcPts val="0"/>
              </a:spcAft>
              <a:buSzPts val="1440"/>
              <a:buChar char="▪"/>
              <a:defRPr b="0" i="0"/>
            </a:lvl4pPr>
            <a:lvl5pPr indent="-320039" lvl="4" marL="2286000" rtl="0" algn="l">
              <a:lnSpc>
                <a:spcPct val="100000"/>
              </a:lnSpc>
              <a:spcBef>
                <a:spcPts val="288"/>
              </a:spcBef>
              <a:spcAft>
                <a:spcPts val="0"/>
              </a:spcAft>
              <a:buSzPts val="1440"/>
              <a:buChar char="▪"/>
              <a:defRPr b="0" i="0"/>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92" name="Google Shape;92;p19"/>
          <p:cNvSpPr txBox="1"/>
          <p:nvPr>
            <p:ph idx="12" type="sldNum"/>
          </p:nvPr>
        </p:nvSpPr>
        <p:spPr>
          <a:xfrm>
            <a:off x="4313734" y="4795335"/>
            <a:ext cx="516600" cy="169200"/>
          </a:xfrm>
          <a:prstGeom prst="rect">
            <a:avLst/>
          </a:prstGeom>
          <a:noFill/>
          <a:ln>
            <a:noFill/>
          </a:ln>
        </p:spPr>
        <p:txBody>
          <a:bodyPr anchorCtr="0" anchor="ctr" bIns="45700" lIns="91425" spcFirstLastPara="1" rIns="91425" wrap="square" tIns="45700">
            <a:spAutoFit/>
          </a:bodyPr>
          <a:lstStyle>
            <a:lvl1pPr indent="0" lvl="0" marL="0" marR="0" rtl="0" algn="ctr">
              <a:lnSpc>
                <a:spcPct val="100000"/>
              </a:lnSpc>
              <a:spcBef>
                <a:spcPts val="0"/>
              </a:spcBef>
              <a:spcAft>
                <a:spcPts val="0"/>
              </a:spcAft>
              <a:buClr>
                <a:srgbClr val="000000"/>
              </a:buClr>
              <a:buSzPts val="500"/>
              <a:buFont typeface="Arial"/>
              <a:buNone/>
              <a:defRPr b="0" i="0" sz="500" u="none" cap="none" strike="noStrike">
                <a:solidFill>
                  <a:schemeClr val="accent1"/>
                </a:solidFill>
                <a:latin typeface="Gill Sans"/>
                <a:ea typeface="Gill Sans"/>
                <a:cs typeface="Gill Sans"/>
                <a:sym typeface="Gill Sans"/>
              </a:defRPr>
            </a:lvl1pPr>
            <a:lvl2pPr indent="0" lvl="1" marL="0" marR="0" rtl="0" algn="ctr">
              <a:lnSpc>
                <a:spcPct val="100000"/>
              </a:lnSpc>
              <a:spcBef>
                <a:spcPts val="0"/>
              </a:spcBef>
              <a:spcAft>
                <a:spcPts val="0"/>
              </a:spcAft>
              <a:buClr>
                <a:srgbClr val="000000"/>
              </a:buClr>
              <a:buSzPts val="500"/>
              <a:buFont typeface="Arial"/>
              <a:buNone/>
              <a:defRPr b="0" i="0" sz="500" u="none" cap="none" strike="noStrike">
                <a:solidFill>
                  <a:schemeClr val="accent1"/>
                </a:solidFill>
                <a:latin typeface="Gill Sans"/>
                <a:ea typeface="Gill Sans"/>
                <a:cs typeface="Gill Sans"/>
                <a:sym typeface="Gill Sans"/>
              </a:defRPr>
            </a:lvl2pPr>
            <a:lvl3pPr indent="0" lvl="2" marL="0" marR="0" rtl="0" algn="ctr">
              <a:lnSpc>
                <a:spcPct val="100000"/>
              </a:lnSpc>
              <a:spcBef>
                <a:spcPts val="0"/>
              </a:spcBef>
              <a:spcAft>
                <a:spcPts val="0"/>
              </a:spcAft>
              <a:buClr>
                <a:srgbClr val="000000"/>
              </a:buClr>
              <a:buSzPts val="500"/>
              <a:buFont typeface="Arial"/>
              <a:buNone/>
              <a:defRPr b="0" i="0" sz="500" u="none" cap="none" strike="noStrike">
                <a:solidFill>
                  <a:schemeClr val="accent1"/>
                </a:solidFill>
                <a:latin typeface="Gill Sans"/>
                <a:ea typeface="Gill Sans"/>
                <a:cs typeface="Gill Sans"/>
                <a:sym typeface="Gill Sans"/>
              </a:defRPr>
            </a:lvl3pPr>
            <a:lvl4pPr indent="0" lvl="3" marL="0" marR="0" rtl="0" algn="ctr">
              <a:lnSpc>
                <a:spcPct val="100000"/>
              </a:lnSpc>
              <a:spcBef>
                <a:spcPts val="0"/>
              </a:spcBef>
              <a:spcAft>
                <a:spcPts val="0"/>
              </a:spcAft>
              <a:buClr>
                <a:srgbClr val="000000"/>
              </a:buClr>
              <a:buSzPts val="500"/>
              <a:buFont typeface="Arial"/>
              <a:buNone/>
              <a:defRPr b="0" i="0" sz="500" u="none" cap="none" strike="noStrike">
                <a:solidFill>
                  <a:schemeClr val="accent1"/>
                </a:solidFill>
                <a:latin typeface="Gill Sans"/>
                <a:ea typeface="Gill Sans"/>
                <a:cs typeface="Gill Sans"/>
                <a:sym typeface="Gill Sans"/>
              </a:defRPr>
            </a:lvl4pPr>
            <a:lvl5pPr indent="0" lvl="4" marL="0" marR="0" rtl="0" algn="ctr">
              <a:lnSpc>
                <a:spcPct val="100000"/>
              </a:lnSpc>
              <a:spcBef>
                <a:spcPts val="0"/>
              </a:spcBef>
              <a:spcAft>
                <a:spcPts val="0"/>
              </a:spcAft>
              <a:buClr>
                <a:srgbClr val="000000"/>
              </a:buClr>
              <a:buSzPts val="500"/>
              <a:buFont typeface="Arial"/>
              <a:buNone/>
              <a:defRPr b="0" i="0" sz="500" u="none" cap="none" strike="noStrike">
                <a:solidFill>
                  <a:schemeClr val="accent1"/>
                </a:solidFill>
                <a:latin typeface="Gill Sans"/>
                <a:ea typeface="Gill Sans"/>
                <a:cs typeface="Gill Sans"/>
                <a:sym typeface="Gill Sans"/>
              </a:defRPr>
            </a:lvl5pPr>
            <a:lvl6pPr indent="0" lvl="5" marL="0" marR="0" rtl="0" algn="ctr">
              <a:lnSpc>
                <a:spcPct val="100000"/>
              </a:lnSpc>
              <a:spcBef>
                <a:spcPts val="0"/>
              </a:spcBef>
              <a:spcAft>
                <a:spcPts val="0"/>
              </a:spcAft>
              <a:buClr>
                <a:srgbClr val="000000"/>
              </a:buClr>
              <a:buSzPts val="500"/>
              <a:buFont typeface="Arial"/>
              <a:buNone/>
              <a:defRPr b="0" i="0" sz="500" u="none" cap="none" strike="noStrike">
                <a:solidFill>
                  <a:schemeClr val="accent1"/>
                </a:solidFill>
                <a:latin typeface="Gill Sans"/>
                <a:ea typeface="Gill Sans"/>
                <a:cs typeface="Gill Sans"/>
                <a:sym typeface="Gill Sans"/>
              </a:defRPr>
            </a:lvl6pPr>
            <a:lvl7pPr indent="0" lvl="6" marL="0" marR="0" rtl="0" algn="ctr">
              <a:lnSpc>
                <a:spcPct val="100000"/>
              </a:lnSpc>
              <a:spcBef>
                <a:spcPts val="0"/>
              </a:spcBef>
              <a:spcAft>
                <a:spcPts val="0"/>
              </a:spcAft>
              <a:buClr>
                <a:srgbClr val="000000"/>
              </a:buClr>
              <a:buSzPts val="500"/>
              <a:buFont typeface="Arial"/>
              <a:buNone/>
              <a:defRPr b="0" i="0" sz="500" u="none" cap="none" strike="noStrike">
                <a:solidFill>
                  <a:schemeClr val="accent1"/>
                </a:solidFill>
                <a:latin typeface="Gill Sans"/>
                <a:ea typeface="Gill Sans"/>
                <a:cs typeface="Gill Sans"/>
                <a:sym typeface="Gill Sans"/>
              </a:defRPr>
            </a:lvl7pPr>
            <a:lvl8pPr indent="0" lvl="7" marL="0" marR="0" rtl="0" algn="ctr">
              <a:lnSpc>
                <a:spcPct val="100000"/>
              </a:lnSpc>
              <a:spcBef>
                <a:spcPts val="0"/>
              </a:spcBef>
              <a:spcAft>
                <a:spcPts val="0"/>
              </a:spcAft>
              <a:buClr>
                <a:srgbClr val="000000"/>
              </a:buClr>
              <a:buSzPts val="500"/>
              <a:buFont typeface="Arial"/>
              <a:buNone/>
              <a:defRPr b="0" i="0" sz="500" u="none" cap="none" strike="noStrike">
                <a:solidFill>
                  <a:schemeClr val="accent1"/>
                </a:solidFill>
                <a:latin typeface="Gill Sans"/>
                <a:ea typeface="Gill Sans"/>
                <a:cs typeface="Gill Sans"/>
                <a:sym typeface="Gill Sans"/>
              </a:defRPr>
            </a:lvl8pPr>
            <a:lvl9pPr indent="0" lvl="8" marL="0" marR="0" rtl="0" algn="ctr">
              <a:lnSpc>
                <a:spcPct val="100000"/>
              </a:lnSpc>
              <a:spcBef>
                <a:spcPts val="0"/>
              </a:spcBef>
              <a:spcAft>
                <a:spcPts val="0"/>
              </a:spcAft>
              <a:buClr>
                <a:srgbClr val="000000"/>
              </a:buClr>
              <a:buSzPts val="500"/>
              <a:buFont typeface="Arial"/>
              <a:buNone/>
              <a:defRPr b="0" i="0" sz="500" u="none" cap="none" strike="noStrike">
                <a:solidFill>
                  <a:schemeClr val="accent1"/>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
        <p:nvSpPr>
          <p:cNvPr id="93" name="Google Shape;93;p19"/>
          <p:cNvSpPr txBox="1"/>
          <p:nvPr>
            <p:ph idx="2" type="body"/>
          </p:nvPr>
        </p:nvSpPr>
        <p:spPr>
          <a:xfrm>
            <a:off x="160630" y="576315"/>
            <a:ext cx="8753400" cy="369300"/>
          </a:xfrm>
          <a:prstGeom prst="rect">
            <a:avLst/>
          </a:prstGeom>
          <a:noFill/>
          <a:ln>
            <a:noFill/>
          </a:ln>
        </p:spPr>
        <p:txBody>
          <a:bodyPr anchorCtr="0" anchor="t" bIns="45700" lIns="91425" spcFirstLastPara="1" rIns="91425" wrap="square" tIns="45700">
            <a:spAutoFit/>
          </a:bodyPr>
          <a:lstStyle>
            <a:lvl1pPr indent="-228600" lvl="0" marL="457200" rtl="0" algn="l">
              <a:lnSpc>
                <a:spcPct val="100000"/>
              </a:lnSpc>
              <a:spcBef>
                <a:spcPts val="360"/>
              </a:spcBef>
              <a:spcAft>
                <a:spcPts val="0"/>
              </a:spcAft>
              <a:buSzPts val="1800"/>
              <a:buFont typeface="Arial"/>
              <a:buNone/>
              <a:defRPr b="0" i="0" cap="none">
                <a:solidFill>
                  <a:schemeClr val="accent1"/>
                </a:solidFill>
              </a:defRPr>
            </a:lvl1pPr>
            <a:lvl2pPr indent="-342900" lvl="1" marL="914400" rtl="0" algn="l">
              <a:lnSpc>
                <a:spcPct val="100000"/>
              </a:lnSpc>
              <a:spcBef>
                <a:spcPts val="360"/>
              </a:spcBef>
              <a:spcAft>
                <a:spcPts val="0"/>
              </a:spcAft>
              <a:buSzPts val="1800"/>
              <a:buChar char="▪"/>
              <a:defRPr/>
            </a:lvl2pPr>
            <a:lvl3pPr indent="-342900" lvl="2" marL="1371600" rtl="0" algn="l">
              <a:lnSpc>
                <a:spcPct val="100000"/>
              </a:lnSpc>
              <a:spcBef>
                <a:spcPts val="360"/>
              </a:spcBef>
              <a:spcAft>
                <a:spcPts val="0"/>
              </a:spcAft>
              <a:buSzPts val="1800"/>
              <a:buChar char="▪"/>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0" y="4657500"/>
            <a:ext cx="9144000" cy="4860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52" name="Google Shape;52;p13"/>
          <p:cNvPicPr preferRelativeResize="0"/>
          <p:nvPr/>
        </p:nvPicPr>
        <p:blipFill rotWithShape="1">
          <a:blip r:embed="rId1">
            <a:alphaModFix/>
          </a:blip>
          <a:srcRect b="0" l="0" r="0" t="0"/>
          <a:stretch/>
        </p:blipFill>
        <p:spPr>
          <a:xfrm>
            <a:off x="8280900" y="4765499"/>
            <a:ext cx="756229" cy="270000"/>
          </a:xfrm>
          <a:prstGeom prst="rect">
            <a:avLst/>
          </a:prstGeom>
          <a:noFill/>
          <a:ln>
            <a:noFill/>
          </a:ln>
        </p:spPr>
      </p:pic>
      <p:sp>
        <p:nvSpPr>
          <p:cNvPr id="53" name="Google Shape;53;p13"/>
          <p:cNvSpPr txBox="1"/>
          <p:nvPr>
            <p:ph type="title"/>
          </p:nvPr>
        </p:nvSpPr>
        <p:spPr>
          <a:xfrm>
            <a:off x="432000" y="162000"/>
            <a:ext cx="8280900" cy="864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4" name="Google Shape;54;p13"/>
          <p:cNvSpPr txBox="1"/>
          <p:nvPr>
            <p:ph idx="1" type="body"/>
          </p:nvPr>
        </p:nvSpPr>
        <p:spPr>
          <a:xfrm>
            <a:off x="432000" y="1242000"/>
            <a:ext cx="8280900" cy="33480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100000"/>
              </a:lnSpc>
              <a:spcBef>
                <a:spcPts val="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10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10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10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5" name="Google Shape;55;p13"/>
          <p:cNvSpPr txBox="1"/>
          <p:nvPr>
            <p:ph idx="10" type="dt"/>
          </p:nvPr>
        </p:nvSpPr>
        <p:spPr>
          <a:xfrm>
            <a:off x="1080000" y="4657500"/>
            <a:ext cx="540000" cy="4860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100"/>
              <a:buNone/>
              <a:defRPr b="0" i="0" sz="800" u="none" cap="none" strike="noStrike">
                <a:solidFill>
                  <a:schemeClr val="lt1"/>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6" name="Google Shape;56;p13"/>
          <p:cNvSpPr txBox="1"/>
          <p:nvPr>
            <p:ph idx="11" type="ftr"/>
          </p:nvPr>
        </p:nvSpPr>
        <p:spPr>
          <a:xfrm>
            <a:off x="4525200" y="4657500"/>
            <a:ext cx="3744900" cy="486000"/>
          </a:xfrm>
          <a:prstGeom prst="rect">
            <a:avLst/>
          </a:prstGeom>
          <a:noFill/>
          <a:ln>
            <a:noFill/>
          </a:ln>
        </p:spPr>
        <p:txBody>
          <a:bodyPr anchorCtr="0" anchor="ctr" bIns="0" lIns="0" spcFirstLastPara="1" rIns="135000" wrap="square" tIns="0">
            <a:noAutofit/>
          </a:bodyPr>
          <a:lstStyle>
            <a:lvl1pPr lvl="0" marR="0" rtl="0" algn="r">
              <a:spcBef>
                <a:spcPts val="0"/>
              </a:spcBef>
              <a:spcAft>
                <a:spcPts val="0"/>
              </a:spcAft>
              <a:buSzPts val="1100"/>
              <a:buNone/>
              <a:defRPr b="0" i="0" sz="800" u="none" cap="none" strike="noStrike">
                <a:solidFill>
                  <a:schemeClr val="lt1"/>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7" name="Google Shape;57;p13"/>
          <p:cNvSpPr txBox="1"/>
          <p:nvPr>
            <p:ph idx="12" type="sldNum"/>
          </p:nvPr>
        </p:nvSpPr>
        <p:spPr>
          <a:xfrm>
            <a:off x="432000" y="4657500"/>
            <a:ext cx="486000" cy="486000"/>
          </a:xfrm>
          <a:prstGeom prst="rect">
            <a:avLst/>
          </a:prstGeom>
          <a:noFill/>
          <a:ln>
            <a:noFill/>
          </a:ln>
        </p:spPr>
        <p:txBody>
          <a:bodyPr anchorCtr="0" anchor="ctr" bIns="0" lIns="0" spcFirstLastPara="1" rIns="0" wrap="square" tIns="0">
            <a:noAutofit/>
          </a:bodyPr>
          <a:lstStyle>
            <a:lvl1pPr indent="0" lvl="0" marL="0" marR="0" rtl="0" algn="l">
              <a:spcBef>
                <a:spcPts val="0"/>
              </a:spcBef>
              <a:buNone/>
              <a:defRPr b="0" i="0" sz="800" u="none" cap="none" strike="noStrike">
                <a:solidFill>
                  <a:schemeClr val="lt1"/>
                </a:solidFill>
                <a:latin typeface="Arial"/>
                <a:ea typeface="Arial"/>
                <a:cs typeface="Arial"/>
                <a:sym typeface="Arial"/>
              </a:defRPr>
            </a:lvl1pPr>
            <a:lvl2pPr indent="0" lvl="1" marL="0" marR="0" rtl="0" algn="l">
              <a:spcBef>
                <a:spcPts val="0"/>
              </a:spcBef>
              <a:buNone/>
              <a:defRPr b="0" i="0" sz="800" u="none" cap="none" strike="noStrike">
                <a:solidFill>
                  <a:schemeClr val="lt1"/>
                </a:solidFill>
                <a:latin typeface="Arial"/>
                <a:ea typeface="Arial"/>
                <a:cs typeface="Arial"/>
                <a:sym typeface="Arial"/>
              </a:defRPr>
            </a:lvl2pPr>
            <a:lvl3pPr indent="0" lvl="2" marL="0" marR="0" rtl="0" algn="l">
              <a:spcBef>
                <a:spcPts val="0"/>
              </a:spcBef>
              <a:buNone/>
              <a:defRPr b="0" i="0" sz="800" u="none" cap="none" strike="noStrike">
                <a:solidFill>
                  <a:schemeClr val="lt1"/>
                </a:solidFill>
                <a:latin typeface="Arial"/>
                <a:ea typeface="Arial"/>
                <a:cs typeface="Arial"/>
                <a:sym typeface="Arial"/>
              </a:defRPr>
            </a:lvl3pPr>
            <a:lvl4pPr indent="0" lvl="3" marL="0" marR="0" rtl="0" algn="l">
              <a:spcBef>
                <a:spcPts val="0"/>
              </a:spcBef>
              <a:buNone/>
              <a:defRPr b="0" i="0" sz="800" u="none" cap="none" strike="noStrike">
                <a:solidFill>
                  <a:schemeClr val="lt1"/>
                </a:solidFill>
                <a:latin typeface="Arial"/>
                <a:ea typeface="Arial"/>
                <a:cs typeface="Arial"/>
                <a:sym typeface="Arial"/>
              </a:defRPr>
            </a:lvl4pPr>
            <a:lvl5pPr indent="0" lvl="4" marL="0" marR="0" rtl="0" algn="l">
              <a:spcBef>
                <a:spcPts val="0"/>
              </a:spcBef>
              <a:buNone/>
              <a:defRPr b="0" i="0" sz="800" u="none" cap="none" strike="noStrike">
                <a:solidFill>
                  <a:schemeClr val="lt1"/>
                </a:solidFill>
                <a:latin typeface="Arial"/>
                <a:ea typeface="Arial"/>
                <a:cs typeface="Arial"/>
                <a:sym typeface="Arial"/>
              </a:defRPr>
            </a:lvl5pPr>
            <a:lvl6pPr indent="0" lvl="5" marL="0" marR="0" rtl="0" algn="l">
              <a:spcBef>
                <a:spcPts val="0"/>
              </a:spcBef>
              <a:buNone/>
              <a:defRPr b="0" i="0" sz="800" u="none" cap="none" strike="noStrike">
                <a:solidFill>
                  <a:schemeClr val="lt1"/>
                </a:solidFill>
                <a:latin typeface="Arial"/>
                <a:ea typeface="Arial"/>
                <a:cs typeface="Arial"/>
                <a:sym typeface="Arial"/>
              </a:defRPr>
            </a:lvl6pPr>
            <a:lvl7pPr indent="0" lvl="6" marL="0" marR="0" rtl="0" algn="l">
              <a:spcBef>
                <a:spcPts val="0"/>
              </a:spcBef>
              <a:buNone/>
              <a:defRPr b="0" i="0" sz="800" u="none" cap="none" strike="noStrike">
                <a:solidFill>
                  <a:schemeClr val="lt1"/>
                </a:solidFill>
                <a:latin typeface="Arial"/>
                <a:ea typeface="Arial"/>
                <a:cs typeface="Arial"/>
                <a:sym typeface="Arial"/>
              </a:defRPr>
            </a:lvl7pPr>
            <a:lvl8pPr indent="0" lvl="7" marL="0" marR="0" rtl="0" algn="l">
              <a:spcBef>
                <a:spcPts val="0"/>
              </a:spcBef>
              <a:buNone/>
              <a:defRPr b="0" i="0" sz="800" u="none" cap="none" strike="noStrike">
                <a:solidFill>
                  <a:schemeClr val="lt1"/>
                </a:solidFill>
                <a:latin typeface="Arial"/>
                <a:ea typeface="Arial"/>
                <a:cs typeface="Arial"/>
                <a:sym typeface="Arial"/>
              </a:defRPr>
            </a:lvl8pPr>
            <a:lvl9pPr indent="0" lvl="8" marL="0" marR="0" rtl="0" algn="l">
              <a:spcBef>
                <a:spcPts val="0"/>
              </a:spcBef>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hyperlink" Target="https://people.cs.kuleuven.be/~lorenzo.perini/" TargetMode="External"/><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19.jpg"/><Relationship Id="rId5" Type="http://schemas.openxmlformats.org/officeDocument/2006/relationships/image" Target="../media/image13.jpg"/><Relationship Id="rId6"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17.jpg"/><Relationship Id="rId4" Type="http://schemas.openxmlformats.org/officeDocument/2006/relationships/image" Target="../media/image15.jpg"/><Relationship Id="rId5"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5.jpg"/><Relationship Id="rId4" Type="http://schemas.openxmlformats.org/officeDocument/2006/relationships/hyperlink" Target="https://people.cs.kuleuven.be/~lorenzo.perini/" TargetMode="External"/><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82825" y="1174800"/>
            <a:ext cx="6680100" cy="1790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
                <a:solidFill>
                  <a:schemeClr val="lt2"/>
                </a:solidFill>
              </a:rPr>
              <a:t>Transferring the Contamination Factor between Anomaly Detection Domains by Shape Similarity</a:t>
            </a:r>
            <a:endParaRPr b="1">
              <a:solidFill>
                <a:schemeClr val="lt2"/>
              </a:solidFill>
            </a:endParaRPr>
          </a:p>
        </p:txBody>
      </p:sp>
      <p:sp>
        <p:nvSpPr>
          <p:cNvPr id="99" name="Google Shape;99;p20"/>
          <p:cNvSpPr txBox="1"/>
          <p:nvPr>
            <p:ph idx="1" type="subTitle"/>
          </p:nvPr>
        </p:nvSpPr>
        <p:spPr>
          <a:xfrm>
            <a:off x="382827" y="2964903"/>
            <a:ext cx="6250500" cy="1242000"/>
          </a:xfrm>
          <a:prstGeom prst="rect">
            <a:avLst/>
          </a:prstGeom>
        </p:spPr>
        <p:txBody>
          <a:bodyPr anchorCtr="0" anchor="t" bIns="0" lIns="0" spcFirstLastPara="1" rIns="0" wrap="square" tIns="0">
            <a:noAutofit/>
          </a:bodyPr>
          <a:lstStyle/>
          <a:p>
            <a:pPr indent="0" lvl="0" marL="0" rtl="0" algn="l">
              <a:spcBef>
                <a:spcPts val="800"/>
              </a:spcBef>
              <a:spcAft>
                <a:spcPts val="0"/>
              </a:spcAft>
              <a:buNone/>
            </a:pPr>
            <a:r>
              <a:rPr b="1" i="1" lang="en" sz="1900">
                <a:solidFill>
                  <a:schemeClr val="lt2"/>
                </a:solidFill>
              </a:rPr>
              <a:t>Lorenzo Perini</a:t>
            </a:r>
            <a:r>
              <a:rPr i="1" lang="en" sz="1900">
                <a:solidFill>
                  <a:schemeClr val="lt2"/>
                </a:solidFill>
              </a:rPr>
              <a:t>, Vincent Vercruyssen, Jesse Davis</a:t>
            </a:r>
            <a:endParaRPr i="1" sz="1900">
              <a:solidFill>
                <a:schemeClr val="lt2"/>
              </a:solidFill>
            </a:endParaRPr>
          </a:p>
          <a:p>
            <a:pPr indent="0" lvl="0" marL="0" rtl="0" algn="l">
              <a:spcBef>
                <a:spcPts val="800"/>
              </a:spcBef>
              <a:spcAft>
                <a:spcPts val="0"/>
              </a:spcAft>
              <a:buNone/>
            </a:pPr>
            <a:r>
              <a:rPr i="1" lang="en" sz="1900">
                <a:solidFill>
                  <a:schemeClr val="lt2"/>
                </a:solidFill>
              </a:rPr>
              <a:t>AAAI 2022</a:t>
            </a:r>
            <a:endParaRPr i="1" sz="1900">
              <a:solidFill>
                <a:schemeClr val="lt2"/>
              </a:solidFill>
            </a:endParaRPr>
          </a:p>
        </p:txBody>
      </p:sp>
      <p:pic>
        <p:nvPicPr>
          <p:cNvPr descr="A picture containing drawing, food, plate&#10;&#10;Description automatically generated" id="100" name="Google Shape;100;p20"/>
          <p:cNvPicPr preferRelativeResize="0"/>
          <p:nvPr/>
        </p:nvPicPr>
        <p:blipFill rotWithShape="1">
          <a:blip r:embed="rId3">
            <a:alphaModFix/>
          </a:blip>
          <a:srcRect b="0" l="0" r="0" t="0"/>
          <a:stretch/>
        </p:blipFill>
        <p:spPr>
          <a:xfrm>
            <a:off x="1781375" y="269200"/>
            <a:ext cx="905499" cy="546375"/>
          </a:xfrm>
          <a:prstGeom prst="rect">
            <a:avLst/>
          </a:prstGeom>
          <a:noFill/>
          <a:ln>
            <a:noFill/>
          </a:ln>
        </p:spPr>
      </p:pic>
      <p:sp>
        <p:nvSpPr>
          <p:cNvPr id="101" name="Google Shape;101;p20"/>
          <p:cNvSpPr txBox="1"/>
          <p:nvPr/>
        </p:nvSpPr>
        <p:spPr>
          <a:xfrm>
            <a:off x="306626" y="4199825"/>
            <a:ext cx="5217300" cy="661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 sz="1500" u="sng" cap="none" strike="noStrike">
                <a:solidFill>
                  <a:schemeClr val="lt2"/>
                </a:solidFill>
                <a:latin typeface="Arial"/>
                <a:ea typeface="Arial"/>
                <a:cs typeface="Arial"/>
                <a:sym typeface="Arial"/>
                <a:hlinkClick r:id="rId4">
                  <a:extLst>
                    <a:ext uri="{A12FA001-AC4F-418D-AE19-62706E023703}">
                      <ahyp:hlinkClr val="tx"/>
                    </a:ext>
                  </a:extLst>
                </a:hlinkClick>
              </a:rPr>
              <a:t>https://people.cs.kuleuven.be/~lorenzo.perini/</a:t>
            </a:r>
            <a:endParaRPr b="0" i="1" sz="1500" u="none" cap="none" strike="noStrike">
              <a:solidFill>
                <a:schemeClr val="lt2"/>
              </a:solidFill>
              <a:latin typeface="Arial"/>
              <a:ea typeface="Arial"/>
              <a:cs typeface="Arial"/>
              <a:sym typeface="Arial"/>
            </a:endParaRPr>
          </a:p>
          <a:p>
            <a:pPr indent="0" lvl="0" marL="0" marR="0" rtl="0" algn="l">
              <a:spcBef>
                <a:spcPts val="0"/>
              </a:spcBef>
              <a:spcAft>
                <a:spcPts val="0"/>
              </a:spcAft>
              <a:buNone/>
            </a:pPr>
            <a:r>
              <a:t/>
            </a:r>
            <a:endParaRPr b="0" i="1" sz="700" u="none" cap="none" strike="noStrike">
              <a:solidFill>
                <a:schemeClr val="lt2"/>
              </a:solidFill>
              <a:latin typeface="Arial"/>
              <a:ea typeface="Arial"/>
              <a:cs typeface="Arial"/>
              <a:sym typeface="Arial"/>
            </a:endParaRPr>
          </a:p>
          <a:p>
            <a:pPr indent="0" lvl="0" marL="0" marR="0" rtl="0" algn="l">
              <a:spcBef>
                <a:spcPts val="0"/>
              </a:spcBef>
              <a:spcAft>
                <a:spcPts val="0"/>
              </a:spcAft>
              <a:buNone/>
            </a:pPr>
            <a:r>
              <a:rPr b="0" i="1" lang="en" sz="1500" u="none" cap="none" strike="noStrike">
                <a:solidFill>
                  <a:schemeClr val="lt2"/>
                </a:solidFill>
                <a:latin typeface="Arial"/>
                <a:ea typeface="Arial"/>
                <a:cs typeface="Arial"/>
                <a:sym typeface="Arial"/>
              </a:rPr>
              <a:t>@LorenzoPerini95</a:t>
            </a:r>
            <a:endParaRPr sz="1300">
              <a:solidFill>
                <a:schemeClr val="lt2"/>
              </a:solidFill>
            </a:endParaRPr>
          </a:p>
        </p:txBody>
      </p:sp>
      <p:pic>
        <p:nvPicPr>
          <p:cNvPr id="102" name="Google Shape;102;p20"/>
          <p:cNvPicPr preferRelativeResize="0"/>
          <p:nvPr/>
        </p:nvPicPr>
        <p:blipFill>
          <a:blip r:embed="rId5">
            <a:alphaModFix/>
          </a:blip>
          <a:stretch>
            <a:fillRect/>
          </a:stretch>
        </p:blipFill>
        <p:spPr>
          <a:xfrm>
            <a:off x="2085697" y="4545126"/>
            <a:ext cx="330426" cy="2687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29"/>
          <p:cNvPicPr preferRelativeResize="0"/>
          <p:nvPr/>
        </p:nvPicPr>
        <p:blipFill>
          <a:blip r:embed="rId3">
            <a:alphaModFix/>
          </a:blip>
          <a:stretch>
            <a:fillRect/>
          </a:stretch>
        </p:blipFill>
        <p:spPr>
          <a:xfrm>
            <a:off x="4174601" y="2953438"/>
            <a:ext cx="2103122" cy="1682494"/>
          </a:xfrm>
          <a:prstGeom prst="rect">
            <a:avLst/>
          </a:prstGeom>
          <a:noFill/>
          <a:ln cap="flat" cmpd="sng" w="9525">
            <a:solidFill>
              <a:schemeClr val="dk1"/>
            </a:solidFill>
            <a:prstDash val="solid"/>
            <a:round/>
            <a:headEnd len="sm" w="sm" type="none"/>
            <a:tailEnd len="sm" w="sm" type="none"/>
          </a:ln>
        </p:spPr>
      </p:pic>
      <p:sp>
        <p:nvSpPr>
          <p:cNvPr id="207" name="Google Shape;207;p29"/>
          <p:cNvSpPr txBox="1"/>
          <p:nvPr>
            <p:ph type="title"/>
          </p:nvPr>
        </p:nvSpPr>
        <p:spPr>
          <a:xfrm>
            <a:off x="311700" y="292625"/>
            <a:ext cx="86043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800"/>
              <a:t>Ɣ has a relevant impact on the model performance</a:t>
            </a:r>
            <a:endParaRPr sz="2800"/>
          </a:p>
        </p:txBody>
      </p:sp>
      <p:sp>
        <p:nvSpPr>
          <p:cNvPr id="208" name="Google Shape;208;p29"/>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pic>
        <p:nvPicPr>
          <p:cNvPr id="209" name="Google Shape;209;p29"/>
          <p:cNvPicPr preferRelativeResize="0"/>
          <p:nvPr/>
        </p:nvPicPr>
        <p:blipFill>
          <a:blip r:embed="rId4">
            <a:alphaModFix/>
          </a:blip>
          <a:stretch>
            <a:fillRect/>
          </a:stretch>
        </p:blipFill>
        <p:spPr>
          <a:xfrm>
            <a:off x="6655825" y="2057963"/>
            <a:ext cx="2103122" cy="1682425"/>
          </a:xfrm>
          <a:prstGeom prst="rect">
            <a:avLst/>
          </a:prstGeom>
          <a:noFill/>
          <a:ln cap="flat" cmpd="sng" w="9525">
            <a:solidFill>
              <a:schemeClr val="dk1"/>
            </a:solidFill>
            <a:prstDash val="solid"/>
            <a:round/>
            <a:headEnd len="sm" w="sm" type="none"/>
            <a:tailEnd len="sm" w="sm" type="none"/>
          </a:ln>
        </p:spPr>
      </p:pic>
      <p:pic>
        <p:nvPicPr>
          <p:cNvPr id="210" name="Google Shape;210;p29"/>
          <p:cNvPicPr preferRelativeResize="0"/>
          <p:nvPr/>
        </p:nvPicPr>
        <p:blipFill>
          <a:blip r:embed="rId5">
            <a:alphaModFix/>
          </a:blip>
          <a:stretch>
            <a:fillRect/>
          </a:stretch>
        </p:blipFill>
        <p:spPr>
          <a:xfrm>
            <a:off x="4169062" y="1002913"/>
            <a:ext cx="2103122" cy="1682494"/>
          </a:xfrm>
          <a:prstGeom prst="rect">
            <a:avLst/>
          </a:prstGeom>
          <a:noFill/>
          <a:ln cap="flat" cmpd="sng" w="9525">
            <a:solidFill>
              <a:schemeClr val="dk1"/>
            </a:solidFill>
            <a:prstDash val="solid"/>
            <a:round/>
            <a:headEnd len="sm" w="sm" type="none"/>
            <a:tailEnd len="sm" w="sm" type="none"/>
          </a:ln>
        </p:spPr>
      </p:pic>
      <p:pic>
        <p:nvPicPr>
          <p:cNvPr id="211" name="Google Shape;211;p29"/>
          <p:cNvPicPr preferRelativeResize="0"/>
          <p:nvPr/>
        </p:nvPicPr>
        <p:blipFill>
          <a:blip r:embed="rId6">
            <a:alphaModFix/>
          </a:blip>
          <a:stretch>
            <a:fillRect/>
          </a:stretch>
        </p:blipFill>
        <p:spPr>
          <a:xfrm>
            <a:off x="600100" y="1753175"/>
            <a:ext cx="2817925" cy="2242774"/>
          </a:xfrm>
          <a:prstGeom prst="rect">
            <a:avLst/>
          </a:prstGeom>
          <a:noFill/>
          <a:ln>
            <a:noFill/>
          </a:ln>
        </p:spPr>
      </p:pic>
      <p:sp>
        <p:nvSpPr>
          <p:cNvPr id="212" name="Google Shape;212;p29"/>
          <p:cNvSpPr txBox="1"/>
          <p:nvPr/>
        </p:nvSpPr>
        <p:spPr>
          <a:xfrm>
            <a:off x="3920000" y="989275"/>
            <a:ext cx="14397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Scenario 1</a:t>
            </a:r>
            <a:endParaRPr>
              <a:solidFill>
                <a:schemeClr val="dk1"/>
              </a:solidFill>
            </a:endParaRPr>
          </a:p>
          <a:p>
            <a:pPr indent="0" lvl="0" marL="0" rtl="0" algn="ctr">
              <a:spcBef>
                <a:spcPts val="0"/>
              </a:spcBef>
              <a:spcAft>
                <a:spcPts val="0"/>
              </a:spcAft>
              <a:buNone/>
            </a:pPr>
            <a:r>
              <a:rPr lang="en" sz="1200">
                <a:solidFill>
                  <a:schemeClr val="dk1"/>
                </a:solidFill>
              </a:rPr>
              <a:t>Ɣ = 0.25</a:t>
            </a:r>
            <a:endParaRPr sz="1200">
              <a:solidFill>
                <a:schemeClr val="dk1"/>
              </a:solidFill>
            </a:endParaRPr>
          </a:p>
        </p:txBody>
      </p:sp>
      <p:sp>
        <p:nvSpPr>
          <p:cNvPr id="213" name="Google Shape;213;p29"/>
          <p:cNvSpPr txBox="1"/>
          <p:nvPr/>
        </p:nvSpPr>
        <p:spPr>
          <a:xfrm>
            <a:off x="6417625" y="2022950"/>
            <a:ext cx="14397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Scenario 3</a:t>
            </a:r>
            <a:endParaRPr>
              <a:solidFill>
                <a:schemeClr val="dk1"/>
              </a:solidFill>
            </a:endParaRPr>
          </a:p>
          <a:p>
            <a:pPr indent="0" lvl="0" marL="0" rtl="0" algn="ctr">
              <a:spcBef>
                <a:spcPts val="0"/>
              </a:spcBef>
              <a:spcAft>
                <a:spcPts val="0"/>
              </a:spcAft>
              <a:buNone/>
            </a:pPr>
            <a:r>
              <a:rPr lang="en" sz="1200">
                <a:solidFill>
                  <a:schemeClr val="dk1"/>
                </a:solidFill>
              </a:rPr>
              <a:t>Ɣ = 0.15</a:t>
            </a:r>
            <a:endParaRPr sz="1200">
              <a:solidFill>
                <a:schemeClr val="dk1"/>
              </a:solidFill>
            </a:endParaRPr>
          </a:p>
        </p:txBody>
      </p:sp>
      <p:sp>
        <p:nvSpPr>
          <p:cNvPr id="214" name="Google Shape;214;p29"/>
          <p:cNvSpPr txBox="1"/>
          <p:nvPr/>
        </p:nvSpPr>
        <p:spPr>
          <a:xfrm>
            <a:off x="3920000" y="2906025"/>
            <a:ext cx="14397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Scenario 2</a:t>
            </a:r>
            <a:endParaRPr>
              <a:solidFill>
                <a:schemeClr val="dk1"/>
              </a:solidFill>
            </a:endParaRPr>
          </a:p>
          <a:p>
            <a:pPr indent="0" lvl="0" marL="0" rtl="0" algn="ctr">
              <a:spcBef>
                <a:spcPts val="0"/>
              </a:spcBef>
              <a:spcAft>
                <a:spcPts val="0"/>
              </a:spcAft>
              <a:buNone/>
            </a:pPr>
            <a:r>
              <a:rPr lang="en" sz="1200">
                <a:solidFill>
                  <a:schemeClr val="dk1"/>
                </a:solidFill>
              </a:rPr>
              <a:t>Ɣ = 0.05</a:t>
            </a:r>
            <a:endParaRPr sz="1200">
              <a:solidFill>
                <a:schemeClr val="dk1"/>
              </a:solidFill>
            </a:endParaRPr>
          </a:p>
        </p:txBody>
      </p:sp>
      <p:cxnSp>
        <p:nvCxnSpPr>
          <p:cNvPr id="215" name="Google Shape;215;p29"/>
          <p:cNvCxnSpPr/>
          <p:nvPr/>
        </p:nvCxnSpPr>
        <p:spPr>
          <a:xfrm>
            <a:off x="3470150" y="2822988"/>
            <a:ext cx="3185700" cy="0"/>
          </a:xfrm>
          <a:prstGeom prst="straightConnector1">
            <a:avLst/>
          </a:prstGeom>
          <a:noFill/>
          <a:ln cap="flat" cmpd="sng" w="19050">
            <a:solidFill>
              <a:schemeClr val="dk1"/>
            </a:solidFill>
            <a:prstDash val="solid"/>
            <a:round/>
            <a:headEnd len="med" w="med" type="none"/>
            <a:tailEnd len="med" w="med" type="triangle"/>
          </a:ln>
        </p:spPr>
      </p:cxnSp>
      <p:cxnSp>
        <p:nvCxnSpPr>
          <p:cNvPr id="216" name="Google Shape;216;p29"/>
          <p:cNvCxnSpPr>
            <a:stCxn id="217" idx="4"/>
            <a:endCxn id="206" idx="1"/>
          </p:cNvCxnSpPr>
          <p:nvPr/>
        </p:nvCxnSpPr>
        <p:spPr>
          <a:xfrm>
            <a:off x="3494000" y="2843388"/>
            <a:ext cx="680700" cy="951300"/>
          </a:xfrm>
          <a:prstGeom prst="straightConnector1">
            <a:avLst/>
          </a:prstGeom>
          <a:noFill/>
          <a:ln cap="flat" cmpd="sng" w="19050">
            <a:solidFill>
              <a:schemeClr val="dk1"/>
            </a:solidFill>
            <a:prstDash val="solid"/>
            <a:round/>
            <a:headEnd len="med" w="med" type="none"/>
            <a:tailEnd len="med" w="med" type="triangle"/>
          </a:ln>
        </p:spPr>
      </p:cxnSp>
      <p:cxnSp>
        <p:nvCxnSpPr>
          <p:cNvPr id="218" name="Google Shape;218;p29"/>
          <p:cNvCxnSpPr>
            <a:stCxn id="217" idx="3"/>
            <a:endCxn id="210" idx="1"/>
          </p:cNvCxnSpPr>
          <p:nvPr/>
        </p:nvCxnSpPr>
        <p:spPr>
          <a:xfrm flipH="1" rot="10800000">
            <a:off x="3477136" y="1844112"/>
            <a:ext cx="691800" cy="993300"/>
          </a:xfrm>
          <a:prstGeom prst="straightConnector1">
            <a:avLst/>
          </a:prstGeom>
          <a:noFill/>
          <a:ln cap="flat" cmpd="sng" w="19050">
            <a:solidFill>
              <a:schemeClr val="dk1"/>
            </a:solidFill>
            <a:prstDash val="solid"/>
            <a:round/>
            <a:headEnd len="med" w="med" type="none"/>
            <a:tailEnd len="med" w="med" type="triangle"/>
          </a:ln>
        </p:spPr>
      </p:cxnSp>
      <p:sp>
        <p:nvSpPr>
          <p:cNvPr id="217" name="Google Shape;217;p29"/>
          <p:cNvSpPr/>
          <p:nvPr/>
        </p:nvSpPr>
        <p:spPr>
          <a:xfrm>
            <a:off x="3470150" y="2802588"/>
            <a:ext cx="47700" cy="408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9"/>
          <p:cNvSpPr txBox="1"/>
          <p:nvPr/>
        </p:nvSpPr>
        <p:spPr>
          <a:xfrm>
            <a:off x="7405075" y="900400"/>
            <a:ext cx="11118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Prediction</a:t>
            </a:r>
            <a:r>
              <a:rPr b="1" lang="en">
                <a:solidFill>
                  <a:srgbClr val="073763"/>
                </a:solidFill>
              </a:rPr>
              <a:t>:</a:t>
            </a:r>
            <a:endParaRPr b="1">
              <a:solidFill>
                <a:srgbClr val="073763"/>
              </a:solidFill>
            </a:endParaRPr>
          </a:p>
          <a:p>
            <a:pPr indent="0" lvl="0" marL="0" rtl="0" algn="ctr">
              <a:spcBef>
                <a:spcPts val="0"/>
              </a:spcBef>
              <a:spcAft>
                <a:spcPts val="0"/>
              </a:spcAft>
              <a:buNone/>
            </a:pPr>
            <a:r>
              <a:rPr b="1" lang="en">
                <a:solidFill>
                  <a:srgbClr val="073763"/>
                </a:solidFill>
              </a:rPr>
              <a:t>Normal</a:t>
            </a:r>
            <a:endParaRPr b="1">
              <a:solidFill>
                <a:srgbClr val="073763"/>
              </a:solidFill>
            </a:endParaRPr>
          </a:p>
          <a:p>
            <a:pPr indent="0" lvl="0" marL="0" rtl="0" algn="ctr">
              <a:spcBef>
                <a:spcPts val="0"/>
              </a:spcBef>
              <a:spcAft>
                <a:spcPts val="0"/>
              </a:spcAft>
              <a:buNone/>
            </a:pPr>
            <a:r>
              <a:rPr b="1" lang="en">
                <a:solidFill>
                  <a:srgbClr val="980000"/>
                </a:solidFill>
              </a:rPr>
              <a:t>Anomaly</a:t>
            </a:r>
            <a:endParaRPr b="1">
              <a:solidFill>
                <a:srgbClr val="980000"/>
              </a:solidFill>
            </a:endParaRPr>
          </a:p>
        </p:txBody>
      </p:sp>
      <p:sp>
        <p:nvSpPr>
          <p:cNvPr id="220" name="Google Shape;220;p29"/>
          <p:cNvSpPr txBox="1"/>
          <p:nvPr/>
        </p:nvSpPr>
        <p:spPr>
          <a:xfrm>
            <a:off x="311725" y="900400"/>
            <a:ext cx="3608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rPr>
              <a:t>Three scenarios obtained by varying the contamination factor Ɣ </a:t>
            </a:r>
            <a:endParaRPr sz="17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0"/>
          <p:cNvSpPr txBox="1"/>
          <p:nvPr>
            <p:ph type="title"/>
          </p:nvPr>
        </p:nvSpPr>
        <p:spPr>
          <a:xfrm>
            <a:off x="311700" y="48200"/>
            <a:ext cx="8520600" cy="457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en"/>
              <a:t>TrADe</a:t>
            </a:r>
            <a:r>
              <a:rPr b="1" lang="en"/>
              <a:t>: </a:t>
            </a:r>
            <a:r>
              <a:rPr b="1" lang="en" u="sng"/>
              <a:t>Tr</a:t>
            </a:r>
            <a:r>
              <a:rPr b="1" lang="en"/>
              <a:t>ansferring the contamination factor between </a:t>
            </a:r>
            <a:r>
              <a:rPr b="1" lang="en" u="sng"/>
              <a:t>A</a:t>
            </a:r>
            <a:r>
              <a:rPr b="1" lang="en"/>
              <a:t>nomaly </a:t>
            </a:r>
            <a:r>
              <a:rPr b="1" lang="en" u="sng"/>
              <a:t>De</a:t>
            </a:r>
            <a:r>
              <a:rPr b="1" lang="en"/>
              <a:t>tection domains </a:t>
            </a:r>
            <a:endParaRPr b="1"/>
          </a:p>
          <a:p>
            <a:pPr indent="0" lvl="0" marL="0" rtl="0" algn="ctr">
              <a:spcBef>
                <a:spcPts val="0"/>
              </a:spcBef>
              <a:spcAft>
                <a:spcPts val="0"/>
              </a:spcAft>
              <a:buNone/>
            </a:pPr>
            <a:r>
              <a:rPr b="1" lang="en"/>
              <a:t>by shape similarity</a:t>
            </a:r>
            <a:endParaRPr b="1"/>
          </a:p>
        </p:txBody>
      </p:sp>
      <p:sp>
        <p:nvSpPr>
          <p:cNvPr id="226" name="Google Shape;226;p30"/>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1"/>
          <p:cNvSpPr txBox="1"/>
          <p:nvPr>
            <p:ph type="title"/>
          </p:nvPr>
        </p:nvSpPr>
        <p:spPr>
          <a:xfrm>
            <a:off x="311700" y="445025"/>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Assumption: normal anomaly scores produced by the same algorithm are similarly distributed</a:t>
            </a:r>
            <a:endParaRPr/>
          </a:p>
        </p:txBody>
      </p:sp>
      <p:sp>
        <p:nvSpPr>
          <p:cNvPr id="232" name="Google Shape;232;p31"/>
          <p:cNvSpPr txBox="1"/>
          <p:nvPr>
            <p:ph idx="1" type="body"/>
          </p:nvPr>
        </p:nvSpPr>
        <p:spPr>
          <a:xfrm>
            <a:off x="6425250" y="3310100"/>
            <a:ext cx="2605500" cy="10269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12 proprietary ds</a:t>
            </a:r>
            <a:endParaRPr/>
          </a:p>
          <a:p>
            <a:pPr indent="-342900" lvl="0" marL="457200" rtl="0" algn="l">
              <a:spcBef>
                <a:spcPts val="0"/>
              </a:spcBef>
              <a:spcAft>
                <a:spcPts val="0"/>
              </a:spcAft>
              <a:buSzPts val="1800"/>
              <a:buChar char="•"/>
            </a:pPr>
            <a:r>
              <a:rPr lang="en"/>
              <a:t>Same anomaly detection algorithm</a:t>
            </a:r>
            <a:endParaRPr/>
          </a:p>
        </p:txBody>
      </p:sp>
      <p:sp>
        <p:nvSpPr>
          <p:cNvPr id="233" name="Google Shape;233;p31"/>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pic>
        <p:nvPicPr>
          <p:cNvPr id="234" name="Google Shape;234;p31"/>
          <p:cNvPicPr preferRelativeResize="0"/>
          <p:nvPr/>
        </p:nvPicPr>
        <p:blipFill>
          <a:blip r:embed="rId3">
            <a:alphaModFix/>
          </a:blip>
          <a:stretch>
            <a:fillRect/>
          </a:stretch>
        </p:blipFill>
        <p:spPr>
          <a:xfrm>
            <a:off x="730050" y="1351150"/>
            <a:ext cx="5737825" cy="3261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2"/>
          <p:cNvSpPr txBox="1"/>
          <p:nvPr>
            <p:ph idx="1" type="body"/>
          </p:nvPr>
        </p:nvSpPr>
        <p:spPr>
          <a:xfrm>
            <a:off x="160625" y="1016875"/>
            <a:ext cx="8753400" cy="3433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360"/>
              </a:spcBef>
              <a:spcAft>
                <a:spcPts val="0"/>
              </a:spcAft>
              <a:buNone/>
            </a:pPr>
            <a:r>
              <a:rPr lang="en"/>
              <a:t>Compute the </a:t>
            </a:r>
            <a:r>
              <a:rPr b="1" lang="en"/>
              <a:t>distribution of the anomaly scores</a:t>
            </a:r>
            <a:r>
              <a:rPr lang="en"/>
              <a:t> of the two separate domains:</a:t>
            </a:r>
            <a:endParaRPr/>
          </a:p>
          <a:p>
            <a:pPr indent="0" lvl="0" marL="0" rtl="0" algn="l">
              <a:lnSpc>
                <a:spcPct val="100000"/>
              </a:lnSpc>
              <a:spcBef>
                <a:spcPts val="360"/>
              </a:spcBef>
              <a:spcAft>
                <a:spcPts val="0"/>
              </a:spcAft>
              <a:buNone/>
            </a:pPr>
            <a:r>
              <a:t/>
            </a:r>
            <a:endParaRPr/>
          </a:p>
          <a:p>
            <a:pPr indent="0" lvl="0" marL="0" rtl="0" algn="l">
              <a:lnSpc>
                <a:spcPct val="100000"/>
              </a:lnSpc>
              <a:spcBef>
                <a:spcPts val="360"/>
              </a:spcBef>
              <a:spcAft>
                <a:spcPts val="0"/>
              </a:spcAft>
              <a:buNone/>
            </a:pPr>
            <a:r>
              <a:t/>
            </a:r>
            <a:endParaRPr/>
          </a:p>
          <a:p>
            <a:pPr indent="0" lvl="0" marL="0" rtl="0" algn="l">
              <a:lnSpc>
                <a:spcPct val="100000"/>
              </a:lnSpc>
              <a:spcBef>
                <a:spcPts val="360"/>
              </a:spcBef>
              <a:spcAft>
                <a:spcPts val="0"/>
              </a:spcAft>
              <a:buNone/>
            </a:pPr>
            <a:r>
              <a:t/>
            </a:r>
            <a:endParaRPr/>
          </a:p>
          <a:p>
            <a:pPr indent="0" lvl="0" marL="0" rtl="0" algn="l">
              <a:lnSpc>
                <a:spcPct val="100000"/>
              </a:lnSpc>
              <a:spcBef>
                <a:spcPts val="360"/>
              </a:spcBef>
              <a:spcAft>
                <a:spcPts val="0"/>
              </a:spcAft>
              <a:buNone/>
            </a:pPr>
            <a:r>
              <a:t/>
            </a:r>
            <a:endParaRPr/>
          </a:p>
          <a:p>
            <a:pPr indent="0" lvl="0" marL="0" rtl="0" algn="l">
              <a:lnSpc>
                <a:spcPct val="100000"/>
              </a:lnSpc>
              <a:spcBef>
                <a:spcPts val="360"/>
              </a:spcBef>
              <a:spcAft>
                <a:spcPts val="0"/>
              </a:spcAft>
              <a:buNone/>
            </a:pPr>
            <a:r>
              <a:t/>
            </a:r>
            <a:endParaRPr/>
          </a:p>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br>
              <a:rPr lang="en" sz="1500"/>
            </a:br>
            <a:endParaRPr sz="1500"/>
          </a:p>
          <a:p>
            <a:pPr indent="0" lvl="0" marL="0" rtl="0" algn="l">
              <a:lnSpc>
                <a:spcPct val="100000"/>
              </a:lnSpc>
              <a:spcBef>
                <a:spcPts val="360"/>
              </a:spcBef>
              <a:spcAft>
                <a:spcPts val="0"/>
              </a:spcAft>
              <a:buSzPts val="1800"/>
              <a:buNone/>
            </a:pPr>
            <a:r>
              <a:t/>
            </a:r>
            <a:endParaRPr sz="1500"/>
          </a:p>
        </p:txBody>
      </p:sp>
      <p:sp>
        <p:nvSpPr>
          <p:cNvPr id="240" name="Google Shape;240;p32"/>
          <p:cNvSpPr txBox="1"/>
          <p:nvPr>
            <p:ph type="title"/>
          </p:nvPr>
        </p:nvSpPr>
        <p:spPr>
          <a:xfrm>
            <a:off x="311700" y="349425"/>
            <a:ext cx="8520600" cy="744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 sz="2800"/>
              <a:t>Step 1</a:t>
            </a:r>
            <a:r>
              <a:rPr lang="en" sz="2800"/>
              <a:t>. Use the same algorithm to compute the anomaly scores of the two domains</a:t>
            </a:r>
            <a:endParaRPr/>
          </a:p>
        </p:txBody>
      </p:sp>
      <p:sp>
        <p:nvSpPr>
          <p:cNvPr id="241" name="Google Shape;241;p32"/>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pic>
        <p:nvPicPr>
          <p:cNvPr id="242" name="Google Shape;242;p32"/>
          <p:cNvPicPr preferRelativeResize="0"/>
          <p:nvPr/>
        </p:nvPicPr>
        <p:blipFill>
          <a:blip r:embed="rId3">
            <a:alphaModFix/>
          </a:blip>
          <a:stretch>
            <a:fillRect/>
          </a:stretch>
        </p:blipFill>
        <p:spPr>
          <a:xfrm>
            <a:off x="1180500" y="1719500"/>
            <a:ext cx="6713651" cy="2889950"/>
          </a:xfrm>
          <a:prstGeom prst="rect">
            <a:avLst/>
          </a:prstGeom>
          <a:noFill/>
          <a:ln>
            <a:noFill/>
          </a:ln>
        </p:spPr>
      </p:pic>
      <p:sp>
        <p:nvSpPr>
          <p:cNvPr id="243" name="Google Shape;243;p32"/>
          <p:cNvSpPr/>
          <p:nvPr/>
        </p:nvSpPr>
        <p:spPr>
          <a:xfrm>
            <a:off x="2408150" y="1733050"/>
            <a:ext cx="1200600" cy="1569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2"/>
          <p:cNvSpPr/>
          <p:nvPr/>
        </p:nvSpPr>
        <p:spPr>
          <a:xfrm>
            <a:off x="5589375" y="1760350"/>
            <a:ext cx="1200600" cy="1569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2"/>
          <p:cNvSpPr/>
          <p:nvPr/>
        </p:nvSpPr>
        <p:spPr>
          <a:xfrm>
            <a:off x="7538000" y="1976475"/>
            <a:ext cx="257100" cy="1569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2"/>
          <p:cNvSpPr txBox="1"/>
          <p:nvPr/>
        </p:nvSpPr>
        <p:spPr>
          <a:xfrm>
            <a:off x="1412175" y="1596600"/>
            <a:ext cx="3213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t>Wind turbine 1: </a:t>
            </a:r>
            <a:r>
              <a:rPr b="1" lang="en" sz="1500">
                <a:solidFill>
                  <a:srgbClr val="674EA7"/>
                </a:solidFill>
              </a:rPr>
              <a:t>source</a:t>
            </a:r>
            <a:endParaRPr b="1" sz="1500">
              <a:solidFill>
                <a:srgbClr val="674EA7"/>
              </a:solidFill>
            </a:endParaRPr>
          </a:p>
        </p:txBody>
      </p:sp>
      <p:sp>
        <p:nvSpPr>
          <p:cNvPr id="247" name="Google Shape;247;p32"/>
          <p:cNvSpPr txBox="1"/>
          <p:nvPr/>
        </p:nvSpPr>
        <p:spPr>
          <a:xfrm>
            <a:off x="4625175" y="1596600"/>
            <a:ext cx="3213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t>Wind turbine 2: </a:t>
            </a:r>
            <a:r>
              <a:rPr b="1" lang="en" sz="1500">
                <a:solidFill>
                  <a:srgbClr val="38761D"/>
                </a:solidFill>
              </a:rPr>
              <a:t>target</a:t>
            </a:r>
            <a:endParaRPr b="1" sz="1500">
              <a:solidFill>
                <a:srgbClr val="38761D"/>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3"/>
          <p:cNvSpPr txBox="1"/>
          <p:nvPr>
            <p:ph idx="1" type="body"/>
          </p:nvPr>
        </p:nvSpPr>
        <p:spPr>
          <a:xfrm>
            <a:off x="160625" y="1016875"/>
            <a:ext cx="8753400" cy="3433200"/>
          </a:xfrm>
          <a:prstGeom prst="rect">
            <a:avLst/>
          </a:prstGeom>
          <a:noFill/>
          <a:ln>
            <a:noFill/>
          </a:ln>
        </p:spPr>
        <p:txBody>
          <a:bodyPr anchorCtr="0" anchor="ctr" bIns="45700" lIns="91425" spcFirstLastPara="1" rIns="91425" wrap="square" tIns="45700">
            <a:normAutofit lnSpcReduction="10000"/>
          </a:bodyPr>
          <a:lstStyle/>
          <a:p>
            <a:pPr indent="0" lvl="0" marL="0" rtl="0" algn="l">
              <a:spcBef>
                <a:spcPts val="360"/>
              </a:spcBef>
              <a:spcAft>
                <a:spcPts val="0"/>
              </a:spcAft>
              <a:buNone/>
            </a:pPr>
            <a:r>
              <a:rPr lang="en"/>
              <a:t>Set a </a:t>
            </a:r>
            <a:r>
              <a:rPr b="1" lang="en"/>
              <a:t>threshold</a:t>
            </a:r>
            <a:r>
              <a:rPr lang="en"/>
              <a:t> on the source anomaly scores such that the percentage of scores greater than the threshold </a:t>
            </a:r>
            <a:r>
              <a:rPr b="1" lang="en"/>
              <a:t>equals the source contamination factor</a:t>
            </a:r>
            <a:r>
              <a:rPr lang="en"/>
              <a:t>:</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SzPts val="1800"/>
              <a:buNone/>
            </a:pPr>
            <a:r>
              <a:t/>
            </a:r>
            <a:endParaRPr/>
          </a:p>
          <a:p>
            <a:pPr indent="0" lvl="0" marL="0" rtl="0" algn="l">
              <a:spcBef>
                <a:spcPts val="360"/>
              </a:spcBef>
              <a:spcAft>
                <a:spcPts val="0"/>
              </a:spcAft>
              <a:buSzPts val="1800"/>
              <a:buNone/>
            </a:pPr>
            <a:br>
              <a:rPr lang="en" sz="1500"/>
            </a:br>
            <a:endParaRPr sz="1500"/>
          </a:p>
          <a:p>
            <a:pPr indent="0" lvl="0" marL="0" rtl="0" algn="l">
              <a:spcBef>
                <a:spcPts val="360"/>
              </a:spcBef>
              <a:spcAft>
                <a:spcPts val="0"/>
              </a:spcAft>
              <a:buSzPts val="1800"/>
              <a:buNone/>
            </a:pPr>
            <a:r>
              <a:t/>
            </a:r>
            <a:endParaRPr sz="1500"/>
          </a:p>
          <a:p>
            <a:pPr indent="0" lvl="0" marL="0" rtl="0" algn="l">
              <a:lnSpc>
                <a:spcPct val="100000"/>
              </a:lnSpc>
              <a:spcBef>
                <a:spcPts val="360"/>
              </a:spcBef>
              <a:spcAft>
                <a:spcPts val="0"/>
              </a:spcAft>
              <a:buSzPts val="1800"/>
              <a:buNone/>
            </a:pPr>
            <a:r>
              <a:t/>
            </a:r>
            <a:endParaRPr/>
          </a:p>
        </p:txBody>
      </p:sp>
      <p:sp>
        <p:nvSpPr>
          <p:cNvPr id="253" name="Google Shape;253;p33"/>
          <p:cNvSpPr txBox="1"/>
          <p:nvPr>
            <p:ph type="title"/>
          </p:nvPr>
        </p:nvSpPr>
        <p:spPr>
          <a:xfrm>
            <a:off x="311700" y="216425"/>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 sz="2800"/>
              <a:t>Step 2</a:t>
            </a:r>
            <a:r>
              <a:rPr lang="en" sz="2800"/>
              <a:t>. Estimate the source predictive threshold </a:t>
            </a:r>
            <a:endParaRPr sz="2800"/>
          </a:p>
        </p:txBody>
      </p:sp>
      <p:sp>
        <p:nvSpPr>
          <p:cNvPr id="254" name="Google Shape;254;p33"/>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pic>
        <p:nvPicPr>
          <p:cNvPr id="255" name="Google Shape;255;p33"/>
          <p:cNvPicPr preferRelativeResize="0"/>
          <p:nvPr/>
        </p:nvPicPr>
        <p:blipFill>
          <a:blip r:embed="rId3">
            <a:alphaModFix/>
          </a:blip>
          <a:stretch>
            <a:fillRect/>
          </a:stretch>
        </p:blipFill>
        <p:spPr>
          <a:xfrm>
            <a:off x="1181475" y="1746775"/>
            <a:ext cx="6711699" cy="2904225"/>
          </a:xfrm>
          <a:prstGeom prst="rect">
            <a:avLst/>
          </a:prstGeom>
          <a:noFill/>
          <a:ln>
            <a:noFill/>
          </a:ln>
        </p:spPr>
      </p:pic>
      <p:sp>
        <p:nvSpPr>
          <p:cNvPr id="256" name="Google Shape;256;p33"/>
          <p:cNvSpPr/>
          <p:nvPr/>
        </p:nvSpPr>
        <p:spPr>
          <a:xfrm rot="5397722">
            <a:off x="3332598" y="2739025"/>
            <a:ext cx="452700" cy="2055900"/>
          </a:xfrm>
          <a:prstGeom prst="leftBrace">
            <a:avLst>
              <a:gd fmla="val 50000" name="adj1"/>
              <a:gd fmla="val 5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3"/>
          <p:cNvSpPr txBox="1"/>
          <p:nvPr/>
        </p:nvSpPr>
        <p:spPr>
          <a:xfrm>
            <a:off x="2750000" y="3026475"/>
            <a:ext cx="1617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Source contamination factor</a:t>
            </a:r>
            <a:endParaRPr sz="1200"/>
          </a:p>
        </p:txBody>
      </p:sp>
      <p:sp>
        <p:nvSpPr>
          <p:cNvPr id="258" name="Google Shape;258;p33"/>
          <p:cNvSpPr/>
          <p:nvPr/>
        </p:nvSpPr>
        <p:spPr>
          <a:xfrm>
            <a:off x="2394500" y="1760350"/>
            <a:ext cx="1200600" cy="1569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3"/>
          <p:cNvSpPr/>
          <p:nvPr/>
        </p:nvSpPr>
        <p:spPr>
          <a:xfrm>
            <a:off x="5575725" y="1787650"/>
            <a:ext cx="1200600" cy="1569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3"/>
          <p:cNvSpPr/>
          <p:nvPr/>
        </p:nvSpPr>
        <p:spPr>
          <a:xfrm>
            <a:off x="7524350" y="2003775"/>
            <a:ext cx="257100" cy="1569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3"/>
          <p:cNvSpPr txBox="1"/>
          <p:nvPr/>
        </p:nvSpPr>
        <p:spPr>
          <a:xfrm>
            <a:off x="1398525" y="1623900"/>
            <a:ext cx="3213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t>Wind turbine 1: </a:t>
            </a:r>
            <a:r>
              <a:rPr b="1" lang="en" sz="1500">
                <a:solidFill>
                  <a:srgbClr val="674EA7"/>
                </a:solidFill>
              </a:rPr>
              <a:t>source</a:t>
            </a:r>
            <a:endParaRPr b="1" sz="1500">
              <a:solidFill>
                <a:srgbClr val="674EA7"/>
              </a:solidFill>
            </a:endParaRPr>
          </a:p>
        </p:txBody>
      </p:sp>
      <p:sp>
        <p:nvSpPr>
          <p:cNvPr id="262" name="Google Shape;262;p33"/>
          <p:cNvSpPr txBox="1"/>
          <p:nvPr/>
        </p:nvSpPr>
        <p:spPr>
          <a:xfrm>
            <a:off x="4611525" y="1623900"/>
            <a:ext cx="3213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t>Wind turbine 2: </a:t>
            </a:r>
            <a:r>
              <a:rPr b="1" lang="en" sz="1500">
                <a:solidFill>
                  <a:srgbClr val="38761D"/>
                </a:solidFill>
              </a:rPr>
              <a:t>target</a:t>
            </a:r>
            <a:endParaRPr b="1" sz="1500">
              <a:solidFill>
                <a:srgbClr val="38761D"/>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4"/>
          <p:cNvSpPr txBox="1"/>
          <p:nvPr>
            <p:ph idx="1" type="body"/>
          </p:nvPr>
        </p:nvSpPr>
        <p:spPr>
          <a:xfrm>
            <a:off x="160625" y="1016875"/>
            <a:ext cx="8753400" cy="3433200"/>
          </a:xfrm>
          <a:prstGeom prst="rect">
            <a:avLst/>
          </a:prstGeom>
          <a:noFill/>
          <a:ln>
            <a:noFill/>
          </a:ln>
        </p:spPr>
        <p:txBody>
          <a:bodyPr anchorCtr="0" anchor="ctr" bIns="45700" lIns="91425" spcFirstLastPara="1" rIns="91425" wrap="square" tIns="45700">
            <a:normAutofit lnSpcReduction="10000"/>
          </a:bodyPr>
          <a:lstStyle/>
          <a:p>
            <a:pPr indent="0" lvl="0" marL="0" rtl="0" algn="l">
              <a:spcBef>
                <a:spcPts val="360"/>
              </a:spcBef>
              <a:spcAft>
                <a:spcPts val="0"/>
              </a:spcAft>
              <a:buNone/>
            </a:pPr>
            <a:r>
              <a:rPr lang="en"/>
              <a:t>Find the threshold on the target scores such that the </a:t>
            </a:r>
            <a:r>
              <a:rPr b="1" lang="en"/>
              <a:t>shape of the score distributions </a:t>
            </a:r>
            <a:r>
              <a:rPr lang="en"/>
              <a:t>below the thresholds are as </a:t>
            </a:r>
            <a:r>
              <a:rPr b="1" lang="en"/>
              <a:t>similar</a:t>
            </a:r>
            <a:r>
              <a:rPr lang="en"/>
              <a:t> as possible:</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SzPts val="1800"/>
              <a:buNone/>
            </a:pPr>
            <a:r>
              <a:t/>
            </a:r>
            <a:endParaRPr/>
          </a:p>
          <a:p>
            <a:pPr indent="0" lvl="0" marL="0" rtl="0" algn="l">
              <a:spcBef>
                <a:spcPts val="360"/>
              </a:spcBef>
              <a:spcAft>
                <a:spcPts val="0"/>
              </a:spcAft>
              <a:buSzPts val="1800"/>
              <a:buNone/>
            </a:pPr>
            <a:br>
              <a:rPr lang="en" sz="1500"/>
            </a:br>
            <a:endParaRPr sz="1500"/>
          </a:p>
          <a:p>
            <a:pPr indent="0" lvl="0" marL="0" rtl="0" algn="l">
              <a:spcBef>
                <a:spcPts val="360"/>
              </a:spcBef>
              <a:spcAft>
                <a:spcPts val="0"/>
              </a:spcAft>
              <a:buSzPts val="1800"/>
              <a:buNone/>
            </a:pPr>
            <a:r>
              <a:t/>
            </a:r>
            <a:endParaRPr sz="1500"/>
          </a:p>
          <a:p>
            <a:pPr indent="0" lvl="0" marL="0" rtl="0" algn="l">
              <a:lnSpc>
                <a:spcPct val="100000"/>
              </a:lnSpc>
              <a:spcBef>
                <a:spcPts val="360"/>
              </a:spcBef>
              <a:spcAft>
                <a:spcPts val="0"/>
              </a:spcAft>
              <a:buSzPts val="1800"/>
              <a:buNone/>
            </a:pPr>
            <a:r>
              <a:t/>
            </a:r>
            <a:endParaRPr/>
          </a:p>
        </p:txBody>
      </p:sp>
      <p:sp>
        <p:nvSpPr>
          <p:cNvPr id="268" name="Google Shape;268;p34"/>
          <p:cNvSpPr txBox="1"/>
          <p:nvPr>
            <p:ph type="title"/>
          </p:nvPr>
        </p:nvSpPr>
        <p:spPr>
          <a:xfrm>
            <a:off x="311700" y="216425"/>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 sz="2800"/>
              <a:t>Step 3</a:t>
            </a:r>
            <a:r>
              <a:rPr lang="en" sz="2800"/>
              <a:t>. Transfer the source predictive threshold</a:t>
            </a:r>
            <a:endParaRPr sz="2800"/>
          </a:p>
        </p:txBody>
      </p:sp>
      <p:sp>
        <p:nvSpPr>
          <p:cNvPr id="269" name="Google Shape;269;p34"/>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pic>
        <p:nvPicPr>
          <p:cNvPr id="270" name="Google Shape;270;p34"/>
          <p:cNvPicPr preferRelativeResize="0"/>
          <p:nvPr/>
        </p:nvPicPr>
        <p:blipFill>
          <a:blip r:embed="rId3">
            <a:alphaModFix/>
          </a:blip>
          <a:stretch>
            <a:fillRect/>
          </a:stretch>
        </p:blipFill>
        <p:spPr>
          <a:xfrm>
            <a:off x="1181475" y="1740075"/>
            <a:ext cx="6711699" cy="2908525"/>
          </a:xfrm>
          <a:prstGeom prst="rect">
            <a:avLst/>
          </a:prstGeom>
          <a:noFill/>
          <a:ln>
            <a:noFill/>
          </a:ln>
        </p:spPr>
      </p:pic>
      <p:sp>
        <p:nvSpPr>
          <p:cNvPr id="271" name="Google Shape;271;p34"/>
          <p:cNvSpPr/>
          <p:nvPr/>
        </p:nvSpPr>
        <p:spPr>
          <a:xfrm>
            <a:off x="2394500" y="1753500"/>
            <a:ext cx="1200600" cy="1569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4"/>
          <p:cNvSpPr/>
          <p:nvPr/>
        </p:nvSpPr>
        <p:spPr>
          <a:xfrm>
            <a:off x="5575725" y="1780800"/>
            <a:ext cx="1200600" cy="1569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4"/>
          <p:cNvSpPr txBox="1"/>
          <p:nvPr/>
        </p:nvSpPr>
        <p:spPr>
          <a:xfrm>
            <a:off x="1398525" y="1617050"/>
            <a:ext cx="3213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t>Wind turbine 1: </a:t>
            </a:r>
            <a:r>
              <a:rPr b="1" lang="en" sz="1500">
                <a:solidFill>
                  <a:srgbClr val="674EA7"/>
                </a:solidFill>
              </a:rPr>
              <a:t>source</a:t>
            </a:r>
            <a:endParaRPr b="1" sz="1500">
              <a:solidFill>
                <a:srgbClr val="674EA7"/>
              </a:solidFill>
            </a:endParaRPr>
          </a:p>
        </p:txBody>
      </p:sp>
      <p:sp>
        <p:nvSpPr>
          <p:cNvPr id="274" name="Google Shape;274;p34"/>
          <p:cNvSpPr txBox="1"/>
          <p:nvPr/>
        </p:nvSpPr>
        <p:spPr>
          <a:xfrm>
            <a:off x="4611525" y="1617050"/>
            <a:ext cx="3213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t>Wind turbine 2: </a:t>
            </a:r>
            <a:r>
              <a:rPr b="1" lang="en" sz="1500">
                <a:solidFill>
                  <a:srgbClr val="38761D"/>
                </a:solidFill>
              </a:rPr>
              <a:t>target</a:t>
            </a:r>
            <a:endParaRPr b="1" sz="1500">
              <a:solidFill>
                <a:srgbClr val="38761D"/>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5"/>
          <p:cNvSpPr txBox="1"/>
          <p:nvPr>
            <p:ph idx="1" type="body"/>
          </p:nvPr>
        </p:nvSpPr>
        <p:spPr>
          <a:xfrm>
            <a:off x="160625" y="1016875"/>
            <a:ext cx="8753400" cy="3433200"/>
          </a:xfrm>
          <a:prstGeom prst="rect">
            <a:avLst/>
          </a:prstGeom>
          <a:noFill/>
          <a:ln>
            <a:noFill/>
          </a:ln>
        </p:spPr>
        <p:txBody>
          <a:bodyPr anchorCtr="0" anchor="ctr" bIns="45700" lIns="91425" spcFirstLastPara="1" rIns="91425" wrap="square" tIns="45700">
            <a:normAutofit/>
          </a:bodyPr>
          <a:lstStyle/>
          <a:p>
            <a:pPr indent="0" lvl="0" marL="0" rtl="0" algn="l">
              <a:spcBef>
                <a:spcPts val="360"/>
              </a:spcBef>
              <a:spcAft>
                <a:spcPts val="0"/>
              </a:spcAft>
              <a:buNone/>
            </a:pPr>
            <a:r>
              <a:rPr lang="en"/>
              <a:t>Derive the </a:t>
            </a:r>
            <a:r>
              <a:rPr b="1" lang="en"/>
              <a:t>target contamination factor</a:t>
            </a:r>
            <a:r>
              <a:rPr lang="en"/>
              <a:t> from threshold as in step 2:</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SzPts val="1800"/>
              <a:buNone/>
            </a:pPr>
            <a:r>
              <a:t/>
            </a:r>
            <a:endParaRPr/>
          </a:p>
          <a:p>
            <a:pPr indent="0" lvl="0" marL="0" rtl="0" algn="l">
              <a:spcBef>
                <a:spcPts val="360"/>
              </a:spcBef>
              <a:spcAft>
                <a:spcPts val="0"/>
              </a:spcAft>
              <a:buSzPts val="1800"/>
              <a:buNone/>
            </a:pPr>
            <a:br>
              <a:rPr lang="en" sz="1500"/>
            </a:br>
            <a:endParaRPr sz="1500"/>
          </a:p>
          <a:p>
            <a:pPr indent="0" lvl="0" marL="0" rtl="0" algn="l">
              <a:spcBef>
                <a:spcPts val="360"/>
              </a:spcBef>
              <a:spcAft>
                <a:spcPts val="0"/>
              </a:spcAft>
              <a:buSzPts val="1800"/>
              <a:buNone/>
            </a:pPr>
            <a:r>
              <a:t/>
            </a:r>
            <a:endParaRPr sz="1500"/>
          </a:p>
          <a:p>
            <a:pPr indent="0" lvl="0" marL="0" rtl="0" algn="l">
              <a:lnSpc>
                <a:spcPct val="100000"/>
              </a:lnSpc>
              <a:spcBef>
                <a:spcPts val="360"/>
              </a:spcBef>
              <a:spcAft>
                <a:spcPts val="0"/>
              </a:spcAft>
              <a:buSzPts val="1800"/>
              <a:buNone/>
            </a:pPr>
            <a:r>
              <a:t/>
            </a:r>
            <a:endParaRPr/>
          </a:p>
        </p:txBody>
      </p:sp>
      <p:sp>
        <p:nvSpPr>
          <p:cNvPr id="280" name="Google Shape;280;p35"/>
          <p:cNvSpPr txBox="1"/>
          <p:nvPr>
            <p:ph type="title"/>
          </p:nvPr>
        </p:nvSpPr>
        <p:spPr>
          <a:xfrm>
            <a:off x="311700" y="216425"/>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 sz="2800"/>
              <a:t>Step 4</a:t>
            </a:r>
            <a:r>
              <a:rPr lang="en" sz="2800"/>
              <a:t>. Derive the target contamination factor</a:t>
            </a:r>
            <a:endParaRPr sz="2800"/>
          </a:p>
        </p:txBody>
      </p:sp>
      <p:sp>
        <p:nvSpPr>
          <p:cNvPr id="281" name="Google Shape;281;p35"/>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pic>
        <p:nvPicPr>
          <p:cNvPr id="282" name="Google Shape;282;p35"/>
          <p:cNvPicPr preferRelativeResize="0"/>
          <p:nvPr/>
        </p:nvPicPr>
        <p:blipFill>
          <a:blip r:embed="rId3">
            <a:alphaModFix/>
          </a:blip>
          <a:stretch>
            <a:fillRect/>
          </a:stretch>
        </p:blipFill>
        <p:spPr>
          <a:xfrm>
            <a:off x="1181475" y="1726300"/>
            <a:ext cx="6711699" cy="2902425"/>
          </a:xfrm>
          <a:prstGeom prst="rect">
            <a:avLst/>
          </a:prstGeom>
          <a:noFill/>
          <a:ln>
            <a:noFill/>
          </a:ln>
        </p:spPr>
      </p:pic>
      <p:sp>
        <p:nvSpPr>
          <p:cNvPr id="283" name="Google Shape;283;p35"/>
          <p:cNvSpPr/>
          <p:nvPr/>
        </p:nvSpPr>
        <p:spPr>
          <a:xfrm rot="5397722">
            <a:off x="6650400" y="2805925"/>
            <a:ext cx="452700" cy="1862700"/>
          </a:xfrm>
          <a:prstGeom prst="leftBrace">
            <a:avLst>
              <a:gd fmla="val 50000" name="adj1"/>
              <a:gd fmla="val 5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5"/>
          <p:cNvSpPr txBox="1"/>
          <p:nvPr/>
        </p:nvSpPr>
        <p:spPr>
          <a:xfrm>
            <a:off x="6067800" y="3006175"/>
            <a:ext cx="1617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Transfer contamination factor</a:t>
            </a:r>
            <a:endParaRPr sz="1200"/>
          </a:p>
        </p:txBody>
      </p:sp>
      <p:sp>
        <p:nvSpPr>
          <p:cNvPr id="285" name="Google Shape;285;p35"/>
          <p:cNvSpPr/>
          <p:nvPr/>
        </p:nvSpPr>
        <p:spPr>
          <a:xfrm>
            <a:off x="2408150" y="1733050"/>
            <a:ext cx="1200600" cy="1569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5"/>
          <p:cNvSpPr/>
          <p:nvPr/>
        </p:nvSpPr>
        <p:spPr>
          <a:xfrm>
            <a:off x="5589375" y="1760350"/>
            <a:ext cx="1200600" cy="1569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5"/>
          <p:cNvSpPr txBox="1"/>
          <p:nvPr/>
        </p:nvSpPr>
        <p:spPr>
          <a:xfrm>
            <a:off x="1412175" y="1596600"/>
            <a:ext cx="3213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t>Wind turbine 1: </a:t>
            </a:r>
            <a:r>
              <a:rPr b="1" lang="en" sz="1500">
                <a:solidFill>
                  <a:srgbClr val="674EA7"/>
                </a:solidFill>
              </a:rPr>
              <a:t>source</a:t>
            </a:r>
            <a:endParaRPr b="1" sz="1500">
              <a:solidFill>
                <a:srgbClr val="674EA7"/>
              </a:solidFill>
            </a:endParaRPr>
          </a:p>
        </p:txBody>
      </p:sp>
      <p:sp>
        <p:nvSpPr>
          <p:cNvPr id="288" name="Google Shape;288;p35"/>
          <p:cNvSpPr txBox="1"/>
          <p:nvPr/>
        </p:nvSpPr>
        <p:spPr>
          <a:xfrm>
            <a:off x="4625175" y="1596600"/>
            <a:ext cx="3213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t>Wind turbine 2: </a:t>
            </a:r>
            <a:r>
              <a:rPr b="1" lang="en" sz="1500">
                <a:solidFill>
                  <a:srgbClr val="38761D"/>
                </a:solidFill>
              </a:rPr>
              <a:t>target</a:t>
            </a:r>
            <a:endParaRPr b="1" sz="1500">
              <a:solidFill>
                <a:srgbClr val="38761D"/>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6"/>
          <p:cNvSpPr txBox="1"/>
          <p:nvPr>
            <p:ph type="title"/>
          </p:nvPr>
        </p:nvSpPr>
        <p:spPr>
          <a:xfrm>
            <a:off x="311700" y="445025"/>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800"/>
              <a:t>Weighing an ensemble of detectors yields better results</a:t>
            </a:r>
            <a:endParaRPr sz="2800"/>
          </a:p>
        </p:txBody>
      </p:sp>
      <p:sp>
        <p:nvSpPr>
          <p:cNvPr id="294" name="Google Shape;294;p36"/>
          <p:cNvSpPr txBox="1"/>
          <p:nvPr>
            <p:ph idx="1" type="body"/>
          </p:nvPr>
        </p:nvSpPr>
        <p:spPr>
          <a:xfrm>
            <a:off x="297600" y="1448875"/>
            <a:ext cx="2665200" cy="498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TrADe is model agnostic</a:t>
            </a:r>
            <a:endParaRPr/>
          </a:p>
        </p:txBody>
      </p:sp>
      <p:sp>
        <p:nvSpPr>
          <p:cNvPr id="295" name="Google Shape;295;p36"/>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296" name="Google Shape;296;p36"/>
          <p:cNvSpPr txBox="1"/>
          <p:nvPr/>
        </p:nvSpPr>
        <p:spPr>
          <a:xfrm>
            <a:off x="297600" y="2471875"/>
            <a:ext cx="7937700" cy="2152200"/>
          </a:xfrm>
          <a:prstGeom prst="rect">
            <a:avLst/>
          </a:prstGeom>
          <a:noFill/>
          <a:ln>
            <a:noFill/>
          </a:ln>
        </p:spPr>
        <p:txBody>
          <a:bodyPr anchorCtr="0" anchor="t" bIns="91425" lIns="91425" spcFirstLastPara="1" rIns="91425" wrap="square" tIns="91425">
            <a:spAutoFit/>
          </a:bodyPr>
          <a:lstStyle/>
          <a:p>
            <a:pPr indent="0" lvl="0" marL="0" rtl="0" algn="l">
              <a:spcBef>
                <a:spcPts val="800"/>
              </a:spcBef>
              <a:spcAft>
                <a:spcPts val="0"/>
              </a:spcAft>
              <a:buNone/>
            </a:pPr>
            <a:r>
              <a:rPr lang="en" sz="1800">
                <a:solidFill>
                  <a:schemeClr val="dk1"/>
                </a:solidFill>
              </a:rPr>
              <a:t>Ensemble:</a:t>
            </a:r>
            <a:endParaRPr sz="1800">
              <a:solidFill>
                <a:schemeClr val="dk1"/>
              </a:solidFill>
            </a:endParaRPr>
          </a:p>
          <a:p>
            <a:pPr indent="-342900" lvl="0" marL="457200" rtl="0" algn="l">
              <a:spcBef>
                <a:spcPts val="800"/>
              </a:spcBef>
              <a:spcAft>
                <a:spcPts val="0"/>
              </a:spcAft>
              <a:buClr>
                <a:schemeClr val="dk1"/>
              </a:buClr>
              <a:buSzPts val="1800"/>
              <a:buAutoNum type="arabicPeriod"/>
            </a:pPr>
            <a:r>
              <a:rPr lang="en" sz="1800">
                <a:solidFill>
                  <a:schemeClr val="dk1"/>
                </a:solidFill>
              </a:rPr>
              <a:t>Estimate the target contamination using multiple detectors;</a:t>
            </a:r>
            <a:endParaRPr sz="1800">
              <a:solidFill>
                <a:schemeClr val="dk1"/>
              </a:solidFill>
            </a:endParaRPr>
          </a:p>
          <a:p>
            <a:pPr indent="0" lvl="0" marL="0" rtl="0" algn="l">
              <a:spcBef>
                <a:spcPts val="800"/>
              </a:spcBef>
              <a:spcAft>
                <a:spcPts val="0"/>
              </a:spcAft>
              <a:buNone/>
            </a:pPr>
            <a:r>
              <a:t/>
            </a:r>
            <a:endParaRPr sz="100">
              <a:solidFill>
                <a:schemeClr val="dk1"/>
              </a:solidFill>
            </a:endParaRPr>
          </a:p>
          <a:p>
            <a:pPr indent="-342900" lvl="0" marL="457200" rtl="0" algn="l">
              <a:spcBef>
                <a:spcPts val="800"/>
              </a:spcBef>
              <a:spcAft>
                <a:spcPts val="0"/>
              </a:spcAft>
              <a:buClr>
                <a:schemeClr val="dk1"/>
              </a:buClr>
              <a:buSzPts val="1800"/>
              <a:buAutoNum type="arabicPeriod"/>
            </a:pPr>
            <a:r>
              <a:rPr lang="en" sz="1800">
                <a:solidFill>
                  <a:schemeClr val="dk1"/>
                </a:solidFill>
              </a:rPr>
              <a:t>Compute the KL divergence between the source and target anomaly scores distribution;</a:t>
            </a:r>
            <a:endParaRPr sz="1800">
              <a:solidFill>
                <a:schemeClr val="dk1"/>
              </a:solidFill>
            </a:endParaRPr>
          </a:p>
          <a:p>
            <a:pPr indent="0" lvl="0" marL="0" rtl="0" algn="l">
              <a:spcBef>
                <a:spcPts val="800"/>
              </a:spcBef>
              <a:spcAft>
                <a:spcPts val="0"/>
              </a:spcAft>
              <a:buNone/>
            </a:pPr>
            <a:r>
              <a:t/>
            </a:r>
            <a:endParaRPr sz="100">
              <a:solidFill>
                <a:schemeClr val="dk1"/>
              </a:solidFill>
            </a:endParaRPr>
          </a:p>
          <a:p>
            <a:pPr indent="-342900" lvl="0" marL="457200" rtl="0" algn="l">
              <a:spcBef>
                <a:spcPts val="800"/>
              </a:spcBef>
              <a:spcAft>
                <a:spcPts val="0"/>
              </a:spcAft>
              <a:buClr>
                <a:schemeClr val="dk1"/>
              </a:buClr>
              <a:buSzPts val="1800"/>
              <a:buAutoNum type="arabicPeriod"/>
            </a:pPr>
            <a:r>
              <a:rPr lang="en" sz="1800">
                <a:solidFill>
                  <a:schemeClr val="dk1"/>
                </a:solidFill>
              </a:rPr>
              <a:t>Take a weighted average, where the weights depend on the KL values.</a:t>
            </a:r>
            <a:endParaRPr/>
          </a:p>
        </p:txBody>
      </p:sp>
      <p:sp>
        <p:nvSpPr>
          <p:cNvPr id="297" name="Google Shape;297;p36"/>
          <p:cNvSpPr txBox="1"/>
          <p:nvPr>
            <p:ph idx="1" type="body"/>
          </p:nvPr>
        </p:nvSpPr>
        <p:spPr>
          <a:xfrm>
            <a:off x="3407025" y="1304875"/>
            <a:ext cx="5432700" cy="786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Detectors may produce different scores distributions </a:t>
            </a:r>
            <a:r>
              <a:rPr lang="en"/>
              <a:t>resulting</a:t>
            </a:r>
            <a:r>
              <a:rPr lang="en"/>
              <a:t> in inaccurate estimates</a:t>
            </a:r>
            <a:endParaRPr/>
          </a:p>
        </p:txBody>
      </p:sp>
      <p:cxnSp>
        <p:nvCxnSpPr>
          <p:cNvPr id="298" name="Google Shape;298;p36"/>
          <p:cNvCxnSpPr>
            <a:stCxn id="294" idx="3"/>
            <a:endCxn id="297" idx="1"/>
          </p:cNvCxnSpPr>
          <p:nvPr/>
        </p:nvCxnSpPr>
        <p:spPr>
          <a:xfrm>
            <a:off x="2962800" y="1697875"/>
            <a:ext cx="444300" cy="0"/>
          </a:xfrm>
          <a:prstGeom prst="straightConnector1">
            <a:avLst/>
          </a:prstGeom>
          <a:noFill/>
          <a:ln cap="flat" cmpd="sng" w="19050">
            <a:solidFill>
              <a:schemeClr val="dk1"/>
            </a:solidFill>
            <a:prstDash val="solid"/>
            <a:round/>
            <a:headEnd len="med" w="med" type="none"/>
            <a:tailEnd len="med" w="med" type="triangle"/>
          </a:ln>
        </p:spPr>
      </p:cxnSp>
      <p:cxnSp>
        <p:nvCxnSpPr>
          <p:cNvPr id="299" name="Google Shape;299;p36"/>
          <p:cNvCxnSpPr>
            <a:stCxn id="297" idx="2"/>
            <a:endCxn id="296" idx="0"/>
          </p:cNvCxnSpPr>
          <p:nvPr/>
        </p:nvCxnSpPr>
        <p:spPr>
          <a:xfrm flipH="1">
            <a:off x="4266375" y="2090875"/>
            <a:ext cx="1857000" cy="381000"/>
          </a:xfrm>
          <a:prstGeom prst="straightConnector1">
            <a:avLst/>
          </a:prstGeom>
          <a:noFill/>
          <a:ln cap="flat" cmpd="sng" w="19050">
            <a:solidFill>
              <a:schemeClr val="dk1"/>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7"/>
          <p:cNvSpPr txBox="1"/>
          <p:nvPr>
            <p:ph type="title"/>
          </p:nvPr>
        </p:nvSpPr>
        <p:spPr>
          <a:xfrm>
            <a:off x="311700" y="48200"/>
            <a:ext cx="8520600" cy="457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en"/>
              <a:t>Theoretical Convergence Analysis</a:t>
            </a:r>
            <a:endParaRPr b="1"/>
          </a:p>
        </p:txBody>
      </p:sp>
      <p:sp>
        <p:nvSpPr>
          <p:cNvPr id="305" name="Google Shape;305;p37"/>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8"/>
          <p:cNvSpPr txBox="1"/>
          <p:nvPr>
            <p:ph type="title"/>
          </p:nvPr>
        </p:nvSpPr>
        <p:spPr>
          <a:xfrm>
            <a:off x="311700" y="245925"/>
            <a:ext cx="8520600" cy="771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800"/>
              <a:t>Key assumptions: target gets unbiased &amp; same shape to the limit</a:t>
            </a:r>
            <a:endParaRPr sz="2800"/>
          </a:p>
        </p:txBody>
      </p:sp>
      <p:sp>
        <p:nvSpPr>
          <p:cNvPr id="311" name="Google Shape;311;p38"/>
          <p:cNvSpPr txBox="1"/>
          <p:nvPr>
            <p:ph idx="1" type="body"/>
          </p:nvPr>
        </p:nvSpPr>
        <p:spPr>
          <a:xfrm>
            <a:off x="311700" y="1136250"/>
            <a:ext cx="8520600" cy="34848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AutoNum type="arabicPeriod"/>
            </a:pPr>
            <a:r>
              <a:rPr lang="en"/>
              <a:t>The sample from the source domain is representative of its distribution, while the target sample reduces its potential bias when collecting new data;</a:t>
            </a:r>
            <a:endParaRPr/>
          </a:p>
          <a:p>
            <a:pPr indent="0" lvl="0" marL="0" rtl="0" algn="l">
              <a:spcBef>
                <a:spcPts val="800"/>
              </a:spcBef>
              <a:spcAft>
                <a:spcPts val="0"/>
              </a:spcAft>
              <a:buNone/>
            </a:pPr>
            <a:r>
              <a:t/>
            </a:r>
            <a:endParaRPr sz="3600"/>
          </a:p>
          <a:p>
            <a:pPr indent="0" lvl="0" marL="0" rtl="0" algn="l">
              <a:spcBef>
                <a:spcPts val="800"/>
              </a:spcBef>
              <a:spcAft>
                <a:spcPts val="0"/>
              </a:spcAft>
              <a:buNone/>
            </a:pPr>
            <a:r>
              <a:t/>
            </a:r>
            <a:endParaRPr/>
          </a:p>
          <a:p>
            <a:pPr indent="0" lvl="0" marL="0" rtl="0" algn="l">
              <a:spcBef>
                <a:spcPts val="800"/>
              </a:spcBef>
              <a:spcAft>
                <a:spcPts val="0"/>
              </a:spcAft>
              <a:buNone/>
            </a:pPr>
            <a:r>
              <a:t/>
            </a:r>
            <a:endParaRPr sz="2200"/>
          </a:p>
          <a:p>
            <a:pPr indent="0" lvl="0" marL="0" rtl="0" algn="l">
              <a:spcBef>
                <a:spcPts val="800"/>
              </a:spcBef>
              <a:spcAft>
                <a:spcPts val="0"/>
              </a:spcAft>
              <a:buNone/>
            </a:pPr>
            <a:r>
              <a:t/>
            </a:r>
            <a:endParaRPr sz="3400"/>
          </a:p>
          <a:p>
            <a:pPr indent="0" lvl="0" marL="0" rtl="0" algn="l">
              <a:spcBef>
                <a:spcPts val="800"/>
              </a:spcBef>
              <a:spcAft>
                <a:spcPts val="0"/>
              </a:spcAft>
              <a:buNone/>
            </a:pPr>
            <a:r>
              <a:t/>
            </a:r>
            <a:endParaRPr sz="400"/>
          </a:p>
          <a:p>
            <a:pPr indent="-342900" lvl="0" marL="457200" rtl="0" algn="l">
              <a:spcBef>
                <a:spcPts val="800"/>
              </a:spcBef>
              <a:spcAft>
                <a:spcPts val="0"/>
              </a:spcAft>
              <a:buSzPts val="1800"/>
              <a:buAutoNum type="arabicPeriod"/>
            </a:pPr>
            <a:r>
              <a:rPr lang="en"/>
              <a:t>The source and target normal distributions share the same shape to the limit.</a:t>
            </a:r>
            <a:endParaRPr/>
          </a:p>
        </p:txBody>
      </p:sp>
      <p:sp>
        <p:nvSpPr>
          <p:cNvPr id="312" name="Google Shape;312;p38"/>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pic>
        <p:nvPicPr>
          <p:cNvPr id="313" name="Google Shape;313;p38"/>
          <p:cNvPicPr preferRelativeResize="0"/>
          <p:nvPr/>
        </p:nvPicPr>
        <p:blipFill>
          <a:blip r:embed="rId3">
            <a:alphaModFix/>
          </a:blip>
          <a:stretch>
            <a:fillRect/>
          </a:stretch>
        </p:blipFill>
        <p:spPr>
          <a:xfrm>
            <a:off x="248287" y="2215662"/>
            <a:ext cx="2659974" cy="1402025"/>
          </a:xfrm>
          <a:prstGeom prst="rect">
            <a:avLst/>
          </a:prstGeom>
          <a:noFill/>
          <a:ln cap="flat" cmpd="sng" w="9525">
            <a:solidFill>
              <a:schemeClr val="dk1"/>
            </a:solidFill>
            <a:prstDash val="solid"/>
            <a:round/>
            <a:headEnd len="sm" w="sm" type="none"/>
            <a:tailEnd len="sm" w="sm" type="none"/>
          </a:ln>
        </p:spPr>
      </p:pic>
      <p:pic>
        <p:nvPicPr>
          <p:cNvPr id="314" name="Google Shape;314;p38"/>
          <p:cNvPicPr preferRelativeResize="0"/>
          <p:nvPr/>
        </p:nvPicPr>
        <p:blipFill>
          <a:blip r:embed="rId4">
            <a:alphaModFix/>
          </a:blip>
          <a:stretch>
            <a:fillRect/>
          </a:stretch>
        </p:blipFill>
        <p:spPr>
          <a:xfrm>
            <a:off x="3242012" y="2215664"/>
            <a:ext cx="2659974" cy="1402024"/>
          </a:xfrm>
          <a:prstGeom prst="rect">
            <a:avLst/>
          </a:prstGeom>
          <a:noFill/>
          <a:ln cap="flat" cmpd="sng" w="9525">
            <a:solidFill>
              <a:schemeClr val="dk1"/>
            </a:solidFill>
            <a:prstDash val="solid"/>
            <a:round/>
            <a:headEnd len="sm" w="sm" type="none"/>
            <a:tailEnd len="sm" w="sm" type="none"/>
          </a:ln>
        </p:spPr>
      </p:pic>
      <p:pic>
        <p:nvPicPr>
          <p:cNvPr id="315" name="Google Shape;315;p38"/>
          <p:cNvPicPr preferRelativeResize="0"/>
          <p:nvPr/>
        </p:nvPicPr>
        <p:blipFill>
          <a:blip r:embed="rId5">
            <a:alphaModFix/>
          </a:blip>
          <a:stretch>
            <a:fillRect/>
          </a:stretch>
        </p:blipFill>
        <p:spPr>
          <a:xfrm>
            <a:off x="6235737" y="2215664"/>
            <a:ext cx="2659974" cy="1402024"/>
          </a:xfrm>
          <a:prstGeom prst="rect">
            <a:avLst/>
          </a:prstGeom>
          <a:noFill/>
          <a:ln cap="flat" cmpd="sng" w="9525">
            <a:solidFill>
              <a:schemeClr val="dk1"/>
            </a:solidFill>
            <a:prstDash val="solid"/>
            <a:round/>
            <a:headEnd len="sm" w="sm" type="none"/>
            <a:tailEnd len="sm" w="sm" type="none"/>
          </a:ln>
        </p:spPr>
      </p:pic>
      <p:cxnSp>
        <p:nvCxnSpPr>
          <p:cNvPr id="316" name="Google Shape;316;p38"/>
          <p:cNvCxnSpPr>
            <a:stCxn id="313" idx="3"/>
            <a:endCxn id="314" idx="1"/>
          </p:cNvCxnSpPr>
          <p:nvPr/>
        </p:nvCxnSpPr>
        <p:spPr>
          <a:xfrm>
            <a:off x="2908262" y="2916675"/>
            <a:ext cx="333900" cy="0"/>
          </a:xfrm>
          <a:prstGeom prst="straightConnector1">
            <a:avLst/>
          </a:prstGeom>
          <a:noFill/>
          <a:ln cap="flat" cmpd="sng" w="19050">
            <a:solidFill>
              <a:schemeClr val="dk1"/>
            </a:solidFill>
            <a:prstDash val="solid"/>
            <a:round/>
            <a:headEnd len="med" w="med" type="none"/>
            <a:tailEnd len="med" w="med" type="stealth"/>
          </a:ln>
        </p:spPr>
      </p:cxnSp>
      <p:cxnSp>
        <p:nvCxnSpPr>
          <p:cNvPr id="317" name="Google Shape;317;p38"/>
          <p:cNvCxnSpPr>
            <a:stCxn id="314" idx="3"/>
            <a:endCxn id="315" idx="1"/>
          </p:cNvCxnSpPr>
          <p:nvPr/>
        </p:nvCxnSpPr>
        <p:spPr>
          <a:xfrm>
            <a:off x="5901987" y="2916676"/>
            <a:ext cx="333900" cy="0"/>
          </a:xfrm>
          <a:prstGeom prst="straightConnector1">
            <a:avLst/>
          </a:prstGeom>
          <a:noFill/>
          <a:ln cap="flat" cmpd="sng" w="19050">
            <a:solidFill>
              <a:schemeClr val="dk1"/>
            </a:solidFill>
            <a:prstDash val="solid"/>
            <a:round/>
            <a:headEnd len="med" w="med" type="none"/>
            <a:tailEnd len="med" w="med" type="stealth"/>
          </a:ln>
        </p:spPr>
      </p:cxnSp>
      <p:sp>
        <p:nvSpPr>
          <p:cNvPr id="318" name="Google Shape;318;p38"/>
          <p:cNvSpPr txBox="1"/>
          <p:nvPr/>
        </p:nvSpPr>
        <p:spPr>
          <a:xfrm>
            <a:off x="248350" y="3541500"/>
            <a:ext cx="266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  i.i.d sample      </a:t>
            </a:r>
            <a:r>
              <a:rPr i="1" lang="en">
                <a:solidFill>
                  <a:schemeClr val="dk1"/>
                </a:solidFill>
              </a:rPr>
              <a:t>biased</a:t>
            </a:r>
            <a:r>
              <a:rPr lang="en">
                <a:solidFill>
                  <a:schemeClr val="dk1"/>
                </a:solidFill>
              </a:rPr>
              <a:t> sample</a:t>
            </a:r>
            <a:endParaRPr>
              <a:solidFill>
                <a:schemeClr val="dk1"/>
              </a:solidFill>
            </a:endParaRPr>
          </a:p>
        </p:txBody>
      </p:sp>
      <p:sp>
        <p:nvSpPr>
          <p:cNvPr id="319" name="Google Shape;319;p38"/>
          <p:cNvSpPr txBox="1"/>
          <p:nvPr/>
        </p:nvSpPr>
        <p:spPr>
          <a:xfrm>
            <a:off x="3241950" y="3541500"/>
            <a:ext cx="2660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   i.i.d sample        </a:t>
            </a:r>
            <a:r>
              <a:rPr i="1" lang="en">
                <a:solidFill>
                  <a:schemeClr val="dk1"/>
                </a:solidFill>
              </a:rPr>
              <a:t>less</a:t>
            </a:r>
            <a:r>
              <a:rPr lang="en">
                <a:solidFill>
                  <a:schemeClr val="dk1"/>
                </a:solidFill>
              </a:rPr>
              <a:t> </a:t>
            </a:r>
            <a:r>
              <a:rPr i="1" lang="en">
                <a:solidFill>
                  <a:schemeClr val="dk1"/>
                </a:solidFill>
              </a:rPr>
              <a:t>biased</a:t>
            </a: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                                 sample</a:t>
            </a:r>
            <a:endParaRPr>
              <a:solidFill>
                <a:schemeClr val="dk1"/>
              </a:solidFill>
            </a:endParaRPr>
          </a:p>
        </p:txBody>
      </p:sp>
      <p:sp>
        <p:nvSpPr>
          <p:cNvPr id="320" name="Google Shape;320;p38"/>
          <p:cNvSpPr txBox="1"/>
          <p:nvPr/>
        </p:nvSpPr>
        <p:spPr>
          <a:xfrm>
            <a:off x="6235550" y="3541500"/>
            <a:ext cx="2780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  i.i.d sample      </a:t>
            </a:r>
            <a:r>
              <a:rPr i="1" lang="en">
                <a:solidFill>
                  <a:schemeClr val="dk1"/>
                </a:solidFill>
              </a:rPr>
              <a:t>almost</a:t>
            </a:r>
            <a:r>
              <a:rPr lang="en">
                <a:solidFill>
                  <a:schemeClr val="dk1"/>
                </a:solidFill>
              </a:rPr>
              <a:t> </a:t>
            </a:r>
            <a:r>
              <a:rPr i="1" lang="en">
                <a:solidFill>
                  <a:schemeClr val="dk1"/>
                </a:solidFill>
              </a:rPr>
              <a:t>unbiased</a:t>
            </a: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                                  sample</a:t>
            </a:r>
            <a:endParaRPr>
              <a:solidFill>
                <a:schemeClr val="dk1"/>
              </a:solidFill>
            </a:endParaRPr>
          </a:p>
        </p:txBody>
      </p:sp>
      <p:sp>
        <p:nvSpPr>
          <p:cNvPr id="321" name="Google Shape;321;p38"/>
          <p:cNvSpPr txBox="1"/>
          <p:nvPr/>
        </p:nvSpPr>
        <p:spPr>
          <a:xfrm>
            <a:off x="188213" y="1891650"/>
            <a:ext cx="278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 sample size </a:t>
            </a:r>
            <a:r>
              <a:rPr b="1" lang="en">
                <a:solidFill>
                  <a:schemeClr val="dk1"/>
                </a:solidFill>
              </a:rPr>
              <a:t>n</a:t>
            </a:r>
            <a:r>
              <a:rPr lang="en">
                <a:solidFill>
                  <a:schemeClr val="dk1"/>
                </a:solidFill>
              </a:rPr>
              <a:t>    sample size </a:t>
            </a:r>
            <a:r>
              <a:rPr b="1" lang="en">
                <a:solidFill>
                  <a:schemeClr val="dk1"/>
                </a:solidFill>
              </a:rPr>
              <a:t>k</a:t>
            </a:r>
            <a:endParaRPr b="1">
              <a:solidFill>
                <a:schemeClr val="dk1"/>
              </a:solidFill>
            </a:endParaRPr>
          </a:p>
        </p:txBody>
      </p:sp>
      <p:sp>
        <p:nvSpPr>
          <p:cNvPr id="322" name="Google Shape;322;p38"/>
          <p:cNvSpPr txBox="1"/>
          <p:nvPr/>
        </p:nvSpPr>
        <p:spPr>
          <a:xfrm>
            <a:off x="3181938" y="1891650"/>
            <a:ext cx="278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 sample size </a:t>
            </a:r>
            <a:r>
              <a:rPr b="1" lang="en">
                <a:solidFill>
                  <a:schemeClr val="dk1"/>
                </a:solidFill>
              </a:rPr>
              <a:t>n</a:t>
            </a:r>
            <a:r>
              <a:rPr lang="en">
                <a:solidFill>
                  <a:schemeClr val="dk1"/>
                </a:solidFill>
              </a:rPr>
              <a:t>     sample size </a:t>
            </a:r>
            <a:r>
              <a:rPr b="1" lang="en">
                <a:solidFill>
                  <a:schemeClr val="dk1"/>
                </a:solidFill>
              </a:rPr>
              <a:t>2k</a:t>
            </a:r>
            <a:r>
              <a:rPr lang="en">
                <a:solidFill>
                  <a:schemeClr val="dk1"/>
                </a:solidFill>
              </a:rPr>
              <a:t> </a:t>
            </a:r>
            <a:endParaRPr>
              <a:solidFill>
                <a:schemeClr val="dk1"/>
              </a:solidFill>
            </a:endParaRPr>
          </a:p>
        </p:txBody>
      </p:sp>
      <p:sp>
        <p:nvSpPr>
          <p:cNvPr id="323" name="Google Shape;323;p38"/>
          <p:cNvSpPr txBox="1"/>
          <p:nvPr/>
        </p:nvSpPr>
        <p:spPr>
          <a:xfrm>
            <a:off x="6175663" y="1891650"/>
            <a:ext cx="278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 sample size </a:t>
            </a:r>
            <a:r>
              <a:rPr b="1" lang="en">
                <a:solidFill>
                  <a:schemeClr val="dk1"/>
                </a:solidFill>
              </a:rPr>
              <a:t>n</a:t>
            </a:r>
            <a:r>
              <a:rPr lang="en">
                <a:solidFill>
                  <a:schemeClr val="dk1"/>
                </a:solidFill>
              </a:rPr>
              <a:t>     sample size </a:t>
            </a:r>
            <a:r>
              <a:rPr b="1" lang="en">
                <a:solidFill>
                  <a:schemeClr val="dk1"/>
                </a:solidFill>
              </a:rPr>
              <a:t>5k</a:t>
            </a:r>
            <a:r>
              <a:rPr lang="en">
                <a:solidFill>
                  <a:schemeClr val="dk1"/>
                </a:solidFill>
              </a:rPr>
              <a:t>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292625"/>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800"/>
              <a:t>Anomaly detectors compute anomaly scores indicating how anomalous examples are</a:t>
            </a:r>
            <a:endParaRPr sz="2800"/>
          </a:p>
        </p:txBody>
      </p:sp>
      <p:sp>
        <p:nvSpPr>
          <p:cNvPr id="108" name="Google Shape;108;p21"/>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pic>
        <p:nvPicPr>
          <p:cNvPr descr="Database" id="109" name="Google Shape;109;p21"/>
          <p:cNvPicPr preferRelativeResize="0"/>
          <p:nvPr/>
        </p:nvPicPr>
        <p:blipFill rotWithShape="1">
          <a:blip r:embed="rId3">
            <a:alphaModFix/>
          </a:blip>
          <a:srcRect b="0" l="0" r="0" t="0"/>
          <a:stretch/>
        </p:blipFill>
        <p:spPr>
          <a:xfrm>
            <a:off x="1462050" y="1775875"/>
            <a:ext cx="1744150" cy="1744150"/>
          </a:xfrm>
          <a:prstGeom prst="rect">
            <a:avLst/>
          </a:prstGeom>
          <a:noFill/>
          <a:ln>
            <a:noFill/>
          </a:ln>
        </p:spPr>
      </p:pic>
      <p:graphicFrame>
        <p:nvGraphicFramePr>
          <p:cNvPr id="110" name="Google Shape;110;p21"/>
          <p:cNvGraphicFramePr/>
          <p:nvPr/>
        </p:nvGraphicFramePr>
        <p:xfrm>
          <a:off x="4799794" y="1267542"/>
          <a:ext cx="3000000" cy="3000000"/>
        </p:xfrm>
        <a:graphic>
          <a:graphicData uri="http://schemas.openxmlformats.org/drawingml/2006/table">
            <a:tbl>
              <a:tblPr bandRow="1" firstRow="1">
                <a:noFill/>
                <a:tableStyleId>{69242A60-501F-44CB-BCD6-B1F37FCC0161}</a:tableStyleId>
              </a:tblPr>
              <a:tblGrid>
                <a:gridCol w="1052000"/>
              </a:tblGrid>
              <a:tr h="559250">
                <a:tc>
                  <a:txBody>
                    <a:bodyPr/>
                    <a:lstStyle/>
                    <a:p>
                      <a:pPr indent="0" lvl="0" marL="0" marR="0" rtl="0" algn="ctr">
                        <a:spcBef>
                          <a:spcPts val="0"/>
                        </a:spcBef>
                        <a:spcAft>
                          <a:spcPts val="0"/>
                        </a:spcAft>
                        <a:buNone/>
                      </a:pPr>
                      <a:r>
                        <a:rPr lang="en" sz="1500"/>
                        <a:t>Anomaly Scores</a:t>
                      </a:r>
                      <a:endParaRPr sz="1500"/>
                    </a:p>
                  </a:txBody>
                  <a:tcPr marT="45725" marB="45725" marR="91450" marL="91450">
                    <a:lnL cap="flat" cmpd="sng" w="12700">
                      <a:solidFill>
                        <a:srgbClr val="2F4D5D"/>
                      </a:solidFill>
                      <a:prstDash val="solid"/>
                      <a:round/>
                      <a:headEnd len="sm" w="sm" type="none"/>
                      <a:tailEnd len="sm" w="sm" type="none"/>
                    </a:lnL>
                    <a:lnR cap="flat" cmpd="sng" w="12700">
                      <a:solidFill>
                        <a:srgbClr val="2F4D5D"/>
                      </a:solidFill>
                      <a:prstDash val="solid"/>
                      <a:round/>
                      <a:headEnd len="sm" w="sm" type="none"/>
                      <a:tailEnd len="sm" w="sm" type="none"/>
                    </a:lnR>
                    <a:lnT cap="flat" cmpd="sng" w="12700">
                      <a:solidFill>
                        <a:srgbClr val="2F4D5D"/>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6925">
                <a:tc>
                  <a:txBody>
                    <a:bodyPr/>
                    <a:lstStyle/>
                    <a:p>
                      <a:pPr indent="0" lvl="0" marL="0" marR="0" rtl="0" algn="ctr">
                        <a:spcBef>
                          <a:spcPts val="0"/>
                        </a:spcBef>
                        <a:spcAft>
                          <a:spcPts val="0"/>
                        </a:spcAft>
                        <a:buNone/>
                      </a:pPr>
                      <a:r>
                        <a:rPr lang="en" sz="1700"/>
                        <a:t>s</a:t>
                      </a:r>
                      <a:r>
                        <a:rPr baseline="-25000" lang="en" sz="1700"/>
                        <a:t>1</a:t>
                      </a:r>
                      <a:endParaRPr baseline="-25000" sz="1700"/>
                    </a:p>
                  </a:txBody>
                  <a:tcPr marT="45725" marB="45725" marR="91450" marL="91450">
                    <a:lnL cap="flat" cmpd="sng" w="12700">
                      <a:solidFill>
                        <a:srgbClr val="2F4D5D"/>
                      </a:solidFill>
                      <a:prstDash val="solid"/>
                      <a:round/>
                      <a:headEnd len="sm" w="sm" type="none"/>
                      <a:tailEnd len="sm" w="sm" type="none"/>
                    </a:lnL>
                    <a:lnR cap="flat" cmpd="sng" w="12700">
                      <a:solidFill>
                        <a:srgbClr val="2F4D5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6925">
                <a:tc>
                  <a:txBody>
                    <a:bodyPr/>
                    <a:lstStyle/>
                    <a:p>
                      <a:pPr indent="0" lvl="0" marL="0" marR="0" rtl="0" algn="ctr">
                        <a:spcBef>
                          <a:spcPts val="0"/>
                        </a:spcBef>
                        <a:spcAft>
                          <a:spcPts val="0"/>
                        </a:spcAft>
                        <a:buNone/>
                      </a:pPr>
                      <a:r>
                        <a:rPr lang="en" sz="1700"/>
                        <a:t>s</a:t>
                      </a:r>
                      <a:r>
                        <a:rPr baseline="-25000" lang="en" sz="1700"/>
                        <a:t>2</a:t>
                      </a:r>
                      <a:endParaRPr baseline="-25000" sz="1700"/>
                    </a:p>
                  </a:txBody>
                  <a:tcPr marT="45725" marB="45725" marR="91450" marL="91450">
                    <a:lnL cap="flat" cmpd="sng" w="12700">
                      <a:solidFill>
                        <a:srgbClr val="2F4D5D"/>
                      </a:solidFill>
                      <a:prstDash val="solid"/>
                      <a:round/>
                      <a:headEnd len="sm" w="sm" type="none"/>
                      <a:tailEnd len="sm" w="sm" type="none"/>
                    </a:lnL>
                    <a:lnR cap="flat" cmpd="sng" w="12700">
                      <a:solidFill>
                        <a:srgbClr val="2F4D5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6925">
                <a:tc>
                  <a:txBody>
                    <a:bodyPr/>
                    <a:lstStyle/>
                    <a:p>
                      <a:pPr indent="0" lvl="0" marL="0" marR="0" rtl="0" algn="ctr">
                        <a:spcBef>
                          <a:spcPts val="0"/>
                        </a:spcBef>
                        <a:spcAft>
                          <a:spcPts val="0"/>
                        </a:spcAft>
                        <a:buNone/>
                      </a:pPr>
                      <a:r>
                        <a:rPr lang="en" sz="1700"/>
                        <a:t>s</a:t>
                      </a:r>
                      <a:r>
                        <a:rPr baseline="-25000" lang="en" sz="1700"/>
                        <a:t>3</a:t>
                      </a:r>
                      <a:endParaRPr baseline="-25000" sz="1700"/>
                    </a:p>
                  </a:txBody>
                  <a:tcPr marT="45725" marB="45725" marR="91450" marL="91450">
                    <a:lnL cap="flat" cmpd="sng" w="12700">
                      <a:solidFill>
                        <a:srgbClr val="2F4D5D"/>
                      </a:solidFill>
                      <a:prstDash val="solid"/>
                      <a:round/>
                      <a:headEnd len="sm" w="sm" type="none"/>
                      <a:tailEnd len="sm" w="sm" type="none"/>
                    </a:lnL>
                    <a:lnR cap="flat" cmpd="sng" w="12700">
                      <a:solidFill>
                        <a:srgbClr val="2F4D5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6925">
                <a:tc>
                  <a:txBody>
                    <a:bodyPr/>
                    <a:lstStyle/>
                    <a:p>
                      <a:pPr indent="0" lvl="0" marL="0" marR="0" rtl="0" algn="ctr">
                        <a:spcBef>
                          <a:spcPts val="0"/>
                        </a:spcBef>
                        <a:spcAft>
                          <a:spcPts val="0"/>
                        </a:spcAft>
                        <a:buNone/>
                      </a:pPr>
                      <a:r>
                        <a:rPr lang="en" sz="1700"/>
                        <a:t>s</a:t>
                      </a:r>
                      <a:r>
                        <a:rPr baseline="-25000" lang="en" sz="1700"/>
                        <a:t>4</a:t>
                      </a:r>
                      <a:endParaRPr baseline="-25000" sz="1700"/>
                    </a:p>
                  </a:txBody>
                  <a:tcPr marT="45725" marB="45725" marR="91450" marL="91450">
                    <a:lnL cap="flat" cmpd="sng" w="12700">
                      <a:solidFill>
                        <a:srgbClr val="2F4D5D"/>
                      </a:solidFill>
                      <a:prstDash val="solid"/>
                      <a:round/>
                      <a:headEnd len="sm" w="sm" type="none"/>
                      <a:tailEnd len="sm" w="sm" type="none"/>
                    </a:lnL>
                    <a:lnR cap="flat" cmpd="sng" w="12700">
                      <a:solidFill>
                        <a:srgbClr val="2F4D5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6925">
                <a:tc>
                  <a:txBody>
                    <a:bodyPr/>
                    <a:lstStyle/>
                    <a:p>
                      <a:pPr indent="0" lvl="0" marL="0" marR="0" rtl="0" algn="ctr">
                        <a:spcBef>
                          <a:spcPts val="0"/>
                        </a:spcBef>
                        <a:spcAft>
                          <a:spcPts val="0"/>
                        </a:spcAft>
                        <a:buNone/>
                      </a:pPr>
                      <a:r>
                        <a:rPr lang="en" sz="1700"/>
                        <a:t>…</a:t>
                      </a:r>
                      <a:endParaRPr sz="1700"/>
                    </a:p>
                  </a:txBody>
                  <a:tcPr marT="45725" marB="45725" marR="91450" marL="91450">
                    <a:lnL cap="flat" cmpd="sng" w="12700">
                      <a:solidFill>
                        <a:srgbClr val="2F4D5D"/>
                      </a:solidFill>
                      <a:prstDash val="solid"/>
                      <a:round/>
                      <a:headEnd len="sm" w="sm" type="none"/>
                      <a:tailEnd len="sm" w="sm" type="none"/>
                    </a:lnL>
                    <a:lnR cap="flat" cmpd="sng" w="12700">
                      <a:solidFill>
                        <a:srgbClr val="2F4D5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11" name="Google Shape;111;p21"/>
          <p:cNvSpPr/>
          <p:nvPr/>
        </p:nvSpPr>
        <p:spPr>
          <a:xfrm>
            <a:off x="3609925" y="2451149"/>
            <a:ext cx="548700" cy="393600"/>
          </a:xfrm>
          <a:prstGeom prst="rightArrow">
            <a:avLst>
              <a:gd fmla="val 50000" name="adj1"/>
              <a:gd fmla="val 50000" name="adj2"/>
            </a:avLst>
          </a:prstGeom>
          <a:solidFill>
            <a:srgbClr val="4D7E99">
              <a:alpha val="49800"/>
            </a:srgbClr>
          </a:solidFill>
          <a:ln cap="flat" cmpd="sng" w="25400">
            <a:solidFill>
              <a:srgbClr val="0E465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2" name="Google Shape;112;p21"/>
          <p:cNvSpPr txBox="1"/>
          <p:nvPr>
            <p:ph idx="1" type="body"/>
          </p:nvPr>
        </p:nvSpPr>
        <p:spPr>
          <a:xfrm>
            <a:off x="1623425" y="3221375"/>
            <a:ext cx="1511400" cy="447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500"/>
              <a:t>Unlabeled data</a:t>
            </a:r>
            <a:endParaRPr sz="1500"/>
          </a:p>
        </p:txBody>
      </p:sp>
      <p:sp>
        <p:nvSpPr>
          <p:cNvPr id="113" name="Google Shape;113;p21"/>
          <p:cNvSpPr txBox="1"/>
          <p:nvPr>
            <p:ph idx="1" type="body"/>
          </p:nvPr>
        </p:nvSpPr>
        <p:spPr>
          <a:xfrm>
            <a:off x="3055600" y="1992725"/>
            <a:ext cx="1744200" cy="447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500"/>
              <a:t>Anomaly detector</a:t>
            </a:r>
            <a:endParaRPr sz="1500"/>
          </a:p>
        </p:txBody>
      </p:sp>
      <p:cxnSp>
        <p:nvCxnSpPr>
          <p:cNvPr id="114" name="Google Shape;114;p21"/>
          <p:cNvCxnSpPr/>
          <p:nvPr/>
        </p:nvCxnSpPr>
        <p:spPr>
          <a:xfrm>
            <a:off x="5980211" y="2959037"/>
            <a:ext cx="2700" cy="734700"/>
          </a:xfrm>
          <a:prstGeom prst="straightConnector1">
            <a:avLst/>
          </a:prstGeom>
          <a:noFill/>
          <a:ln cap="flat" cmpd="sng" w="28575">
            <a:solidFill>
              <a:schemeClr val="dk1"/>
            </a:solidFill>
            <a:prstDash val="solid"/>
            <a:round/>
            <a:headEnd len="med" w="med" type="none"/>
            <a:tailEnd len="med" w="med" type="triangle"/>
          </a:ln>
        </p:spPr>
      </p:cxnSp>
      <p:sp>
        <p:nvSpPr>
          <p:cNvPr id="115" name="Google Shape;115;p21"/>
          <p:cNvSpPr txBox="1"/>
          <p:nvPr>
            <p:ph idx="1" type="body"/>
          </p:nvPr>
        </p:nvSpPr>
        <p:spPr>
          <a:xfrm>
            <a:off x="6042900" y="2146475"/>
            <a:ext cx="1744200" cy="447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500"/>
              <a:t>More anomalous</a:t>
            </a:r>
            <a:endParaRPr sz="1500"/>
          </a:p>
        </p:txBody>
      </p:sp>
      <p:sp>
        <p:nvSpPr>
          <p:cNvPr id="116" name="Google Shape;116;p21"/>
          <p:cNvSpPr txBox="1"/>
          <p:nvPr>
            <p:ph idx="1" type="body"/>
          </p:nvPr>
        </p:nvSpPr>
        <p:spPr>
          <a:xfrm>
            <a:off x="6042900" y="3068850"/>
            <a:ext cx="1744200" cy="447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500"/>
              <a:t>Less anomalous</a:t>
            </a:r>
            <a:endParaRPr sz="1500"/>
          </a:p>
        </p:txBody>
      </p:sp>
      <p:sp>
        <p:nvSpPr>
          <p:cNvPr id="117" name="Google Shape;117;p21"/>
          <p:cNvSpPr txBox="1"/>
          <p:nvPr>
            <p:ph idx="1" type="body"/>
          </p:nvPr>
        </p:nvSpPr>
        <p:spPr>
          <a:xfrm>
            <a:off x="311700" y="3875950"/>
            <a:ext cx="8327100" cy="711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Anomaly detection is usually tackled from an unsupervised perspective, because </a:t>
            </a:r>
            <a:r>
              <a:rPr b="1" i="1" lang="en"/>
              <a:t>labels are expensive or difficult to acquire</a:t>
            </a:r>
            <a:endParaRPr b="1" i="1"/>
          </a:p>
        </p:txBody>
      </p:sp>
      <p:cxnSp>
        <p:nvCxnSpPr>
          <p:cNvPr id="118" name="Google Shape;118;p21"/>
          <p:cNvCxnSpPr/>
          <p:nvPr/>
        </p:nvCxnSpPr>
        <p:spPr>
          <a:xfrm flipH="1" rot="10800000">
            <a:off x="5982000" y="1858975"/>
            <a:ext cx="1800" cy="9924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9"/>
          <p:cNvSpPr txBox="1"/>
          <p:nvPr>
            <p:ph type="title"/>
          </p:nvPr>
        </p:nvSpPr>
        <p:spPr>
          <a:xfrm>
            <a:off x="311700" y="445025"/>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800"/>
              <a:t>Two theoretical results</a:t>
            </a:r>
            <a:endParaRPr sz="2800"/>
          </a:p>
        </p:txBody>
      </p:sp>
      <p:sp>
        <p:nvSpPr>
          <p:cNvPr id="329" name="Google Shape;329;p39"/>
          <p:cNvSpPr txBox="1"/>
          <p:nvPr>
            <p:ph idx="1" type="body"/>
          </p:nvPr>
        </p:nvSpPr>
        <p:spPr>
          <a:xfrm>
            <a:off x="311700" y="1289725"/>
            <a:ext cx="8520600" cy="32793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AutoNum type="arabicPeriod"/>
            </a:pPr>
            <a:r>
              <a:rPr lang="en"/>
              <a:t>The estimated target predictive threshold converges to its real value;</a:t>
            </a:r>
            <a:endParaRPr/>
          </a:p>
          <a:p>
            <a:pPr indent="-342900" lvl="0" marL="914400" rtl="0" algn="l">
              <a:spcBef>
                <a:spcPts val="0"/>
              </a:spcBef>
              <a:spcAft>
                <a:spcPts val="0"/>
              </a:spcAft>
              <a:buSzPts val="1800"/>
              <a:buChar char="➔"/>
            </a:pPr>
            <a:r>
              <a:rPr lang="en"/>
              <a:t>The transfer is theoretically well defined and sound (Step 3);</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342900" lvl="0" marL="457200" rtl="0" algn="l">
              <a:spcBef>
                <a:spcPts val="800"/>
              </a:spcBef>
              <a:spcAft>
                <a:spcPts val="0"/>
              </a:spcAft>
              <a:buSzPts val="1800"/>
              <a:buAutoNum type="arabicPeriod"/>
            </a:pPr>
            <a:r>
              <a:rPr lang="en"/>
              <a:t>The target contamination factor estimator is unbiased;</a:t>
            </a:r>
            <a:endParaRPr/>
          </a:p>
          <a:p>
            <a:pPr indent="-342900" lvl="0" marL="914400" rtl="0" algn="l">
              <a:spcBef>
                <a:spcPts val="0"/>
              </a:spcBef>
              <a:spcAft>
                <a:spcPts val="0"/>
              </a:spcAft>
              <a:buSzPts val="1800"/>
              <a:buChar char="➔"/>
            </a:pPr>
            <a:r>
              <a:rPr lang="en"/>
              <a:t>Deriving the contamination factor from the predictive threshold returns the expected value (Step 2 and Step 4).</a:t>
            </a:r>
            <a:endParaRPr/>
          </a:p>
        </p:txBody>
      </p:sp>
      <p:sp>
        <p:nvSpPr>
          <p:cNvPr id="330" name="Google Shape;330;p39"/>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0"/>
          <p:cNvSpPr txBox="1"/>
          <p:nvPr>
            <p:ph type="title"/>
          </p:nvPr>
        </p:nvSpPr>
        <p:spPr>
          <a:xfrm>
            <a:off x="311700" y="48200"/>
            <a:ext cx="8520600" cy="457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t/>
            </a:r>
            <a:endParaRPr b="1"/>
          </a:p>
          <a:p>
            <a:pPr indent="0" lvl="0" marL="0" rtl="0" algn="ctr">
              <a:spcBef>
                <a:spcPts val="0"/>
              </a:spcBef>
              <a:spcAft>
                <a:spcPts val="0"/>
              </a:spcAft>
              <a:buNone/>
            </a:pPr>
            <a:r>
              <a:rPr b="1" lang="en"/>
              <a:t>Extensive empirical evaluation</a:t>
            </a:r>
            <a:endParaRPr b="1"/>
          </a:p>
          <a:p>
            <a:pPr indent="0" lvl="0" marL="0" rtl="0" algn="ctr">
              <a:spcBef>
                <a:spcPts val="0"/>
              </a:spcBef>
              <a:spcAft>
                <a:spcPts val="0"/>
              </a:spcAft>
              <a:buNone/>
            </a:pPr>
            <a:r>
              <a:t/>
            </a:r>
            <a:endParaRPr b="1" sz="1500"/>
          </a:p>
          <a:p>
            <a:pPr indent="-342900" lvl="0" marL="457200" rtl="0" algn="l">
              <a:spcBef>
                <a:spcPts val="360"/>
              </a:spcBef>
              <a:spcAft>
                <a:spcPts val="0"/>
              </a:spcAft>
              <a:buClr>
                <a:schemeClr val="dk1"/>
              </a:buClr>
              <a:buSzPts val="1800"/>
              <a:buChar char="★"/>
            </a:pPr>
            <a:r>
              <a:rPr lang="en" sz="1800">
                <a:solidFill>
                  <a:schemeClr val="dk1"/>
                </a:solidFill>
              </a:rPr>
              <a:t>Q1. Does TrADe accurately estimate the target contamination factor?</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Q2. Does a more accurate estimate improve the model performance?</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Q3. Is an ensemble of detectors more accurate than single detectors?</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Q4. How does TrADe perform when varying the source contamination factor?</a:t>
            </a:r>
            <a:endParaRPr>
              <a:solidFill>
                <a:schemeClr val="dk1"/>
              </a:solidFill>
            </a:endParaRPr>
          </a:p>
        </p:txBody>
      </p:sp>
      <p:sp>
        <p:nvSpPr>
          <p:cNvPr id="336" name="Google Shape;336;p40"/>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1"/>
          <p:cNvSpPr txBox="1"/>
          <p:nvPr>
            <p:ph type="title"/>
          </p:nvPr>
        </p:nvSpPr>
        <p:spPr>
          <a:xfrm>
            <a:off x="311700" y="445025"/>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800"/>
              <a:t>Experimental setup</a:t>
            </a:r>
            <a:endParaRPr sz="2800"/>
          </a:p>
        </p:txBody>
      </p:sp>
      <p:sp>
        <p:nvSpPr>
          <p:cNvPr id="342" name="Google Shape;342;p41"/>
          <p:cNvSpPr txBox="1"/>
          <p:nvPr>
            <p:ph idx="1" type="body"/>
          </p:nvPr>
        </p:nvSpPr>
        <p:spPr>
          <a:xfrm>
            <a:off x="311700" y="1167325"/>
            <a:ext cx="8665800" cy="3325500"/>
          </a:xfrm>
          <a:prstGeom prst="rect">
            <a:avLst/>
          </a:prstGeom>
        </p:spPr>
        <p:txBody>
          <a:bodyPr anchorCtr="0" anchor="t" bIns="34275" lIns="68575" spcFirstLastPara="1" rIns="68575" wrap="square" tIns="34275">
            <a:noAutofit/>
          </a:bodyPr>
          <a:lstStyle/>
          <a:p>
            <a:pPr indent="0" lvl="0" marL="0" rtl="0" algn="l">
              <a:spcBef>
                <a:spcPts val="360"/>
              </a:spcBef>
              <a:spcAft>
                <a:spcPts val="0"/>
              </a:spcAft>
              <a:buNone/>
            </a:pPr>
            <a:r>
              <a:rPr lang="en"/>
              <a:t>Three groups of datasets:</a:t>
            </a:r>
            <a:endParaRPr/>
          </a:p>
          <a:p>
            <a:pPr indent="-342900" lvl="0" marL="457200" rtl="0" algn="l">
              <a:spcBef>
                <a:spcPts val="360"/>
              </a:spcBef>
              <a:spcAft>
                <a:spcPts val="0"/>
              </a:spcAft>
              <a:buSzPts val="1800"/>
              <a:buChar char="➢"/>
            </a:pPr>
            <a:r>
              <a:rPr lang="en"/>
              <a:t>12 proprietary water consumption, 2 wind turbines, 9 public IoT datasets;</a:t>
            </a:r>
            <a:endParaRPr/>
          </a:p>
          <a:p>
            <a:pPr indent="0" lvl="0" marL="0" rtl="0" algn="l">
              <a:spcBef>
                <a:spcPts val="360"/>
              </a:spcBef>
              <a:spcAft>
                <a:spcPts val="0"/>
              </a:spcAft>
              <a:buNone/>
            </a:pPr>
            <a:r>
              <a:t/>
            </a:r>
            <a:endParaRPr sz="1500"/>
          </a:p>
          <a:p>
            <a:pPr indent="0" lvl="0" marL="0" rtl="0" algn="l">
              <a:spcBef>
                <a:spcPts val="360"/>
              </a:spcBef>
              <a:spcAft>
                <a:spcPts val="0"/>
              </a:spcAft>
              <a:buNone/>
            </a:pPr>
            <a:r>
              <a:rPr lang="en"/>
              <a:t>Setup:</a:t>
            </a:r>
            <a:endParaRPr/>
          </a:p>
          <a:p>
            <a:pPr indent="-342900" lvl="0" marL="457200" rtl="0" algn="l">
              <a:spcBef>
                <a:spcPts val="360"/>
              </a:spcBef>
              <a:spcAft>
                <a:spcPts val="0"/>
              </a:spcAft>
              <a:buSzPts val="1800"/>
              <a:buChar char="➢"/>
            </a:pPr>
            <a:r>
              <a:rPr lang="en"/>
              <a:t>Pick a source-target pair (in total 12x11 + 2x1 + 9x8 = 206 pairs);</a:t>
            </a:r>
            <a:endParaRPr/>
          </a:p>
          <a:p>
            <a:pPr indent="-342900" lvl="0" marL="457200" rtl="0" algn="l">
              <a:spcBef>
                <a:spcPts val="0"/>
              </a:spcBef>
              <a:spcAft>
                <a:spcPts val="0"/>
              </a:spcAft>
              <a:buSzPts val="1800"/>
              <a:buChar char="➢"/>
            </a:pPr>
            <a:r>
              <a:rPr lang="en"/>
              <a:t>Estimate the target contamination factor and use it to make predictions;</a:t>
            </a:r>
            <a:endParaRPr/>
          </a:p>
          <a:p>
            <a:pPr indent="0" lvl="0" marL="0" rtl="0" algn="l">
              <a:spcBef>
                <a:spcPts val="360"/>
              </a:spcBef>
              <a:spcAft>
                <a:spcPts val="0"/>
              </a:spcAft>
              <a:buNone/>
            </a:pPr>
            <a:r>
              <a:t/>
            </a:r>
            <a:endParaRPr sz="1500"/>
          </a:p>
          <a:p>
            <a:pPr indent="0" lvl="0" marL="0" rtl="0" algn="l">
              <a:spcBef>
                <a:spcPts val="360"/>
              </a:spcBef>
              <a:spcAft>
                <a:spcPts val="0"/>
              </a:spcAft>
              <a:buNone/>
            </a:pPr>
            <a:r>
              <a:rPr lang="en"/>
              <a:t>Baselines:</a:t>
            </a:r>
            <a:endParaRPr/>
          </a:p>
          <a:p>
            <a:pPr indent="-342900" lvl="0" marL="457200" rtl="0" algn="l">
              <a:spcBef>
                <a:spcPts val="360"/>
              </a:spcBef>
              <a:spcAft>
                <a:spcPts val="0"/>
              </a:spcAft>
              <a:buSzPts val="1800"/>
              <a:buChar char="➢"/>
            </a:pPr>
            <a:r>
              <a:rPr b="1" lang="en"/>
              <a:t>Source</a:t>
            </a:r>
            <a:r>
              <a:rPr b="1" baseline="-25000" lang="en"/>
              <a:t>Ɣ</a:t>
            </a:r>
            <a:r>
              <a:rPr lang="en"/>
              <a:t> and </a:t>
            </a:r>
            <a:r>
              <a:rPr b="1" lang="en"/>
              <a:t>Source</a:t>
            </a:r>
            <a:r>
              <a:rPr b="1" baseline="-25000" lang="en"/>
              <a:t>ƛ</a:t>
            </a:r>
            <a:r>
              <a:rPr lang="en"/>
              <a:t> use the source values as target estimates;</a:t>
            </a:r>
            <a:endParaRPr/>
          </a:p>
          <a:p>
            <a:pPr indent="-342900" lvl="0" marL="457200" rtl="0" algn="l">
              <a:spcBef>
                <a:spcPts val="0"/>
              </a:spcBef>
              <a:spcAft>
                <a:spcPts val="0"/>
              </a:spcAft>
              <a:buSzPts val="1800"/>
              <a:buChar char="➢"/>
            </a:pPr>
            <a:r>
              <a:rPr b="1" lang="en"/>
              <a:t>Coral</a:t>
            </a:r>
            <a:r>
              <a:rPr lang="en"/>
              <a:t> aligns the two domains and uses Source</a:t>
            </a:r>
            <a:r>
              <a:rPr baseline="-25000" lang="en"/>
              <a:t>ƛ</a:t>
            </a:r>
            <a:r>
              <a:rPr lang="en"/>
              <a:t>;</a:t>
            </a:r>
            <a:endParaRPr/>
          </a:p>
          <a:p>
            <a:pPr indent="-342900" lvl="0" marL="457200" rtl="0" algn="l">
              <a:spcBef>
                <a:spcPts val="0"/>
              </a:spcBef>
              <a:spcAft>
                <a:spcPts val="0"/>
              </a:spcAft>
              <a:buSzPts val="1800"/>
              <a:buChar char="➢"/>
            </a:pPr>
            <a:r>
              <a:rPr b="1" lang="en"/>
              <a:t>Unify</a:t>
            </a:r>
            <a:r>
              <a:rPr lang="en"/>
              <a:t> and </a:t>
            </a:r>
            <a:r>
              <a:rPr b="1" lang="en"/>
              <a:t>Otsu</a:t>
            </a:r>
            <a:r>
              <a:rPr lang="en"/>
              <a:t> estimate the contamination factor using only the target domain.</a:t>
            </a:r>
            <a:endParaRPr/>
          </a:p>
        </p:txBody>
      </p:sp>
      <p:sp>
        <p:nvSpPr>
          <p:cNvPr id="343" name="Google Shape;343;p41"/>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2"/>
          <p:cNvSpPr txBox="1"/>
          <p:nvPr>
            <p:ph type="title"/>
          </p:nvPr>
        </p:nvSpPr>
        <p:spPr>
          <a:xfrm>
            <a:off x="311700" y="216425"/>
            <a:ext cx="8520600" cy="895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800"/>
              <a:t>Q1. Does TrADe accurately estimate the target contamination factor?</a:t>
            </a:r>
            <a:endParaRPr sz="2800"/>
          </a:p>
        </p:txBody>
      </p:sp>
      <p:sp>
        <p:nvSpPr>
          <p:cNvPr id="349" name="Google Shape;349;p42"/>
          <p:cNvSpPr txBox="1"/>
          <p:nvPr/>
        </p:nvSpPr>
        <p:spPr>
          <a:xfrm>
            <a:off x="238900" y="1151725"/>
            <a:ext cx="8228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Average Improvement of the </a:t>
            </a:r>
            <a:r>
              <a:rPr b="1" i="1" lang="en" sz="1800">
                <a:solidFill>
                  <a:schemeClr val="dk1"/>
                </a:solidFill>
              </a:rPr>
              <a:t>MAE</a:t>
            </a:r>
            <a:r>
              <a:rPr lang="en" sz="1800">
                <a:solidFill>
                  <a:schemeClr val="dk1"/>
                </a:solidFill>
              </a:rPr>
              <a:t> using </a:t>
            </a:r>
            <a:r>
              <a:rPr b="1" lang="en" sz="1800">
                <a:solidFill>
                  <a:schemeClr val="dk1"/>
                </a:solidFill>
              </a:rPr>
              <a:t>TrADe</a:t>
            </a:r>
            <a:r>
              <a:rPr lang="en" sz="1800">
                <a:solidFill>
                  <a:schemeClr val="dk1"/>
                </a:solidFill>
              </a:rPr>
              <a:t> against the baselines:</a:t>
            </a:r>
            <a:endParaRPr sz="1800">
              <a:solidFill>
                <a:schemeClr val="dk1"/>
              </a:solidFill>
            </a:endParaRPr>
          </a:p>
        </p:txBody>
      </p:sp>
      <p:sp>
        <p:nvSpPr>
          <p:cNvPr id="350" name="Google Shape;350;p42"/>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pic>
        <p:nvPicPr>
          <p:cNvPr id="351" name="Google Shape;351;p42"/>
          <p:cNvPicPr preferRelativeResize="0"/>
          <p:nvPr/>
        </p:nvPicPr>
        <p:blipFill>
          <a:blip r:embed="rId3">
            <a:alphaModFix/>
          </a:blip>
          <a:stretch>
            <a:fillRect/>
          </a:stretch>
        </p:blipFill>
        <p:spPr>
          <a:xfrm>
            <a:off x="1447901" y="1652925"/>
            <a:ext cx="4809743" cy="2944369"/>
          </a:xfrm>
          <a:prstGeom prst="rect">
            <a:avLst/>
          </a:prstGeom>
          <a:noFill/>
          <a:ln>
            <a:noFill/>
          </a:ln>
        </p:spPr>
      </p:pic>
      <p:sp>
        <p:nvSpPr>
          <p:cNvPr id="352" name="Google Shape;352;p42"/>
          <p:cNvSpPr txBox="1"/>
          <p:nvPr/>
        </p:nvSpPr>
        <p:spPr>
          <a:xfrm>
            <a:off x="6375000" y="3585600"/>
            <a:ext cx="26838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Aggregated results by</a:t>
            </a:r>
            <a:endParaRPr sz="1800">
              <a:solidFill>
                <a:schemeClr val="dk1"/>
              </a:solidFill>
            </a:endParaRPr>
          </a:p>
          <a:p>
            <a:pPr indent="-342900" lvl="0" marL="457200" rtl="0" algn="l">
              <a:spcBef>
                <a:spcPts val="0"/>
              </a:spcBef>
              <a:spcAft>
                <a:spcPts val="0"/>
              </a:spcAft>
              <a:buClr>
                <a:schemeClr val="dk1"/>
              </a:buClr>
              <a:buSzPts val="1800"/>
              <a:buAutoNum type="arabicPeriod"/>
            </a:pPr>
            <a:r>
              <a:rPr lang="en" sz="1800">
                <a:solidFill>
                  <a:schemeClr val="dk1"/>
                </a:solidFill>
              </a:rPr>
              <a:t>target domain;</a:t>
            </a:r>
            <a:endParaRPr sz="1800">
              <a:solidFill>
                <a:schemeClr val="dk1"/>
              </a:solidFill>
            </a:endParaRPr>
          </a:p>
          <a:p>
            <a:pPr indent="-342900" lvl="0" marL="457200" rtl="0" algn="l">
              <a:spcBef>
                <a:spcPts val="0"/>
              </a:spcBef>
              <a:spcAft>
                <a:spcPts val="0"/>
              </a:spcAft>
              <a:buClr>
                <a:schemeClr val="dk1"/>
              </a:buClr>
              <a:buSzPts val="1800"/>
              <a:buAutoNum type="arabicPeriod"/>
            </a:pPr>
            <a:r>
              <a:rPr lang="en" sz="1800">
                <a:solidFill>
                  <a:schemeClr val="dk1"/>
                </a:solidFill>
              </a:rPr>
              <a:t>dataset group.</a:t>
            </a:r>
            <a:endParaRPr sz="1800">
              <a:solidFill>
                <a:schemeClr val="dk1"/>
              </a:solidFill>
            </a:endParaRPr>
          </a:p>
        </p:txBody>
      </p:sp>
      <p:sp>
        <p:nvSpPr>
          <p:cNvPr id="353" name="Google Shape;353;p42"/>
          <p:cNvSpPr txBox="1"/>
          <p:nvPr/>
        </p:nvSpPr>
        <p:spPr>
          <a:xfrm>
            <a:off x="310950" y="1703250"/>
            <a:ext cx="633000" cy="4155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rPr>
              <a:t>MAE</a:t>
            </a:r>
            <a:endParaRPr b="1" sz="15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3"/>
          <p:cNvSpPr txBox="1"/>
          <p:nvPr>
            <p:ph type="title"/>
          </p:nvPr>
        </p:nvSpPr>
        <p:spPr>
          <a:xfrm>
            <a:off x="311700" y="216425"/>
            <a:ext cx="8520600" cy="895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800"/>
              <a:t>Q2. Does a more accurate contamination factor improve the model performance?</a:t>
            </a:r>
            <a:endParaRPr sz="2800"/>
          </a:p>
        </p:txBody>
      </p:sp>
      <p:sp>
        <p:nvSpPr>
          <p:cNvPr id="359" name="Google Shape;359;p43"/>
          <p:cNvSpPr txBox="1"/>
          <p:nvPr/>
        </p:nvSpPr>
        <p:spPr>
          <a:xfrm>
            <a:off x="238900" y="1151725"/>
            <a:ext cx="8228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Average Improvement of the </a:t>
            </a:r>
            <a:r>
              <a:rPr b="1" i="1" lang="en" sz="1800">
                <a:solidFill>
                  <a:schemeClr val="dk1"/>
                </a:solidFill>
              </a:rPr>
              <a:t>F</a:t>
            </a:r>
            <a:r>
              <a:rPr b="1" baseline="-25000" i="1" lang="en" sz="1800">
                <a:solidFill>
                  <a:schemeClr val="dk1"/>
                </a:solidFill>
              </a:rPr>
              <a:t>1</a:t>
            </a:r>
            <a:r>
              <a:rPr lang="en" sz="1800">
                <a:solidFill>
                  <a:schemeClr val="dk1"/>
                </a:solidFill>
              </a:rPr>
              <a:t> </a:t>
            </a:r>
            <a:r>
              <a:rPr b="1" i="1" lang="en" sz="1800">
                <a:solidFill>
                  <a:schemeClr val="dk1"/>
                </a:solidFill>
              </a:rPr>
              <a:t>score</a:t>
            </a:r>
            <a:r>
              <a:rPr lang="en" sz="1800">
                <a:solidFill>
                  <a:schemeClr val="dk1"/>
                </a:solidFill>
              </a:rPr>
              <a:t> using </a:t>
            </a:r>
            <a:r>
              <a:rPr b="1" lang="en" sz="1800">
                <a:solidFill>
                  <a:schemeClr val="dk1"/>
                </a:solidFill>
              </a:rPr>
              <a:t>TrADe</a:t>
            </a:r>
            <a:r>
              <a:rPr lang="en" sz="1800">
                <a:solidFill>
                  <a:schemeClr val="dk1"/>
                </a:solidFill>
              </a:rPr>
              <a:t> against the baselines:</a:t>
            </a:r>
            <a:endParaRPr sz="1800">
              <a:solidFill>
                <a:schemeClr val="dk1"/>
              </a:solidFill>
            </a:endParaRPr>
          </a:p>
        </p:txBody>
      </p:sp>
      <p:sp>
        <p:nvSpPr>
          <p:cNvPr id="360" name="Google Shape;360;p43"/>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361" name="Google Shape;361;p43"/>
          <p:cNvSpPr txBox="1"/>
          <p:nvPr/>
        </p:nvSpPr>
        <p:spPr>
          <a:xfrm>
            <a:off x="6375000" y="3585600"/>
            <a:ext cx="26838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Aggregated results by</a:t>
            </a:r>
            <a:endParaRPr sz="1800">
              <a:solidFill>
                <a:schemeClr val="dk1"/>
              </a:solidFill>
            </a:endParaRPr>
          </a:p>
          <a:p>
            <a:pPr indent="-342900" lvl="0" marL="457200" rtl="0" algn="l">
              <a:spcBef>
                <a:spcPts val="0"/>
              </a:spcBef>
              <a:spcAft>
                <a:spcPts val="0"/>
              </a:spcAft>
              <a:buClr>
                <a:schemeClr val="dk1"/>
              </a:buClr>
              <a:buSzPts val="1800"/>
              <a:buAutoNum type="arabicPeriod"/>
            </a:pPr>
            <a:r>
              <a:rPr lang="en" sz="1800">
                <a:solidFill>
                  <a:schemeClr val="dk1"/>
                </a:solidFill>
              </a:rPr>
              <a:t>target domain;</a:t>
            </a:r>
            <a:endParaRPr sz="1800">
              <a:solidFill>
                <a:schemeClr val="dk1"/>
              </a:solidFill>
            </a:endParaRPr>
          </a:p>
          <a:p>
            <a:pPr indent="-342900" lvl="0" marL="457200" rtl="0" algn="l">
              <a:spcBef>
                <a:spcPts val="0"/>
              </a:spcBef>
              <a:spcAft>
                <a:spcPts val="0"/>
              </a:spcAft>
              <a:buClr>
                <a:schemeClr val="dk1"/>
              </a:buClr>
              <a:buSzPts val="1800"/>
              <a:buAutoNum type="arabicPeriod"/>
            </a:pPr>
            <a:r>
              <a:rPr lang="en" sz="1800">
                <a:solidFill>
                  <a:schemeClr val="dk1"/>
                </a:solidFill>
              </a:rPr>
              <a:t>dataset group.</a:t>
            </a:r>
            <a:endParaRPr sz="1800">
              <a:solidFill>
                <a:schemeClr val="dk1"/>
              </a:solidFill>
            </a:endParaRPr>
          </a:p>
        </p:txBody>
      </p:sp>
      <p:sp>
        <p:nvSpPr>
          <p:cNvPr id="362" name="Google Shape;362;p43"/>
          <p:cNvSpPr txBox="1"/>
          <p:nvPr/>
        </p:nvSpPr>
        <p:spPr>
          <a:xfrm>
            <a:off x="310950" y="1703250"/>
            <a:ext cx="930600" cy="4155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rPr>
              <a:t>F</a:t>
            </a:r>
            <a:r>
              <a:rPr b="1" baseline="-25000" lang="en" sz="1500">
                <a:solidFill>
                  <a:schemeClr val="dk1"/>
                </a:solidFill>
              </a:rPr>
              <a:t>1</a:t>
            </a:r>
            <a:r>
              <a:rPr b="1" lang="en" sz="1500">
                <a:solidFill>
                  <a:schemeClr val="dk1"/>
                </a:solidFill>
              </a:rPr>
              <a:t> score</a:t>
            </a:r>
            <a:endParaRPr b="1" sz="1500">
              <a:solidFill>
                <a:schemeClr val="dk1"/>
              </a:solidFill>
            </a:endParaRPr>
          </a:p>
        </p:txBody>
      </p:sp>
      <p:pic>
        <p:nvPicPr>
          <p:cNvPr id="363" name="Google Shape;363;p43"/>
          <p:cNvPicPr preferRelativeResize="0"/>
          <p:nvPr/>
        </p:nvPicPr>
        <p:blipFill>
          <a:blip r:embed="rId3">
            <a:alphaModFix/>
          </a:blip>
          <a:stretch>
            <a:fillRect/>
          </a:stretch>
        </p:blipFill>
        <p:spPr>
          <a:xfrm>
            <a:off x="1450040" y="1652925"/>
            <a:ext cx="4809743" cy="29484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4"/>
          <p:cNvSpPr txBox="1"/>
          <p:nvPr>
            <p:ph type="title"/>
          </p:nvPr>
        </p:nvSpPr>
        <p:spPr>
          <a:xfrm>
            <a:off x="311700" y="280250"/>
            <a:ext cx="8520600" cy="737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800"/>
              <a:t>Q3. How does the ensemble perform with respect to each individual variant?</a:t>
            </a:r>
            <a:endParaRPr/>
          </a:p>
        </p:txBody>
      </p:sp>
      <p:sp>
        <p:nvSpPr>
          <p:cNvPr id="369" name="Google Shape;369;p44"/>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pic>
        <p:nvPicPr>
          <p:cNvPr id="370" name="Google Shape;370;p44"/>
          <p:cNvPicPr preferRelativeResize="0"/>
          <p:nvPr/>
        </p:nvPicPr>
        <p:blipFill>
          <a:blip r:embed="rId3">
            <a:alphaModFix/>
          </a:blip>
          <a:stretch>
            <a:fillRect/>
          </a:stretch>
        </p:blipFill>
        <p:spPr>
          <a:xfrm>
            <a:off x="388079" y="1414325"/>
            <a:ext cx="6251172" cy="3220200"/>
          </a:xfrm>
          <a:prstGeom prst="rect">
            <a:avLst/>
          </a:prstGeom>
          <a:noFill/>
          <a:ln>
            <a:noFill/>
          </a:ln>
        </p:spPr>
      </p:pic>
      <p:sp>
        <p:nvSpPr>
          <p:cNvPr id="371" name="Google Shape;371;p44"/>
          <p:cNvSpPr txBox="1"/>
          <p:nvPr/>
        </p:nvSpPr>
        <p:spPr>
          <a:xfrm>
            <a:off x="6639250" y="1414325"/>
            <a:ext cx="2382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Each TrADe’s variant is named with its anomaly detector</a:t>
            </a:r>
            <a:endParaRPr sz="1800">
              <a:solidFill>
                <a:schemeClr val="dk1"/>
              </a:solidFill>
            </a:endParaRPr>
          </a:p>
        </p:txBody>
      </p:sp>
      <p:sp>
        <p:nvSpPr>
          <p:cNvPr id="372" name="Google Shape;372;p44"/>
          <p:cNvSpPr txBox="1"/>
          <p:nvPr/>
        </p:nvSpPr>
        <p:spPr>
          <a:xfrm>
            <a:off x="6639250" y="3338625"/>
            <a:ext cx="2382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The ensemble shows little variance and limited errors</a:t>
            </a:r>
            <a:endParaRPr sz="1800">
              <a:solidFill>
                <a:schemeClr val="dk1"/>
              </a:solidFill>
            </a:endParaRPr>
          </a:p>
        </p:txBody>
      </p:sp>
      <p:sp>
        <p:nvSpPr>
          <p:cNvPr id="373" name="Google Shape;373;p44"/>
          <p:cNvSpPr txBox="1"/>
          <p:nvPr/>
        </p:nvSpPr>
        <p:spPr>
          <a:xfrm>
            <a:off x="1818150" y="1104200"/>
            <a:ext cx="1144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min ensemble</a:t>
            </a:r>
            <a:endParaRPr sz="1200">
              <a:solidFill>
                <a:schemeClr val="dk1"/>
              </a:solidFill>
            </a:endParaRPr>
          </a:p>
        </p:txBody>
      </p:sp>
      <p:cxnSp>
        <p:nvCxnSpPr>
          <p:cNvPr id="374" name="Google Shape;374;p44"/>
          <p:cNvCxnSpPr>
            <a:stCxn id="373" idx="1"/>
          </p:cNvCxnSpPr>
          <p:nvPr/>
        </p:nvCxnSpPr>
        <p:spPr>
          <a:xfrm flipH="1">
            <a:off x="1599750" y="1288850"/>
            <a:ext cx="218400" cy="146400"/>
          </a:xfrm>
          <a:prstGeom prst="straightConnector1">
            <a:avLst/>
          </a:prstGeom>
          <a:noFill/>
          <a:ln cap="flat" cmpd="sng" w="19050">
            <a:solidFill>
              <a:schemeClr val="dk1"/>
            </a:solidFill>
            <a:prstDash val="solid"/>
            <a:round/>
            <a:headEnd len="med" w="med" type="none"/>
            <a:tailEnd len="med" w="med" type="triangle"/>
          </a:ln>
        </p:spPr>
      </p:cxnSp>
      <p:sp>
        <p:nvSpPr>
          <p:cNvPr id="375" name="Google Shape;375;p44"/>
          <p:cNvSpPr txBox="1"/>
          <p:nvPr/>
        </p:nvSpPr>
        <p:spPr>
          <a:xfrm>
            <a:off x="2922063" y="1104200"/>
            <a:ext cx="1183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max</a:t>
            </a:r>
            <a:r>
              <a:rPr lang="en" sz="1200">
                <a:solidFill>
                  <a:schemeClr val="dk1"/>
                </a:solidFill>
              </a:rPr>
              <a:t> ensemble</a:t>
            </a:r>
            <a:endParaRPr sz="1200">
              <a:solidFill>
                <a:schemeClr val="dk1"/>
              </a:solidFill>
            </a:endParaRPr>
          </a:p>
        </p:txBody>
      </p:sp>
      <p:cxnSp>
        <p:nvCxnSpPr>
          <p:cNvPr id="376" name="Google Shape;376;p44"/>
          <p:cNvCxnSpPr>
            <a:stCxn id="375" idx="3"/>
          </p:cNvCxnSpPr>
          <p:nvPr/>
        </p:nvCxnSpPr>
        <p:spPr>
          <a:xfrm>
            <a:off x="4105263" y="1288850"/>
            <a:ext cx="242100" cy="132000"/>
          </a:xfrm>
          <a:prstGeom prst="straightConnector1">
            <a:avLst/>
          </a:prstGeom>
          <a:noFill/>
          <a:ln cap="flat" cmpd="sng" w="19050">
            <a:solidFill>
              <a:schemeClr val="dk1"/>
            </a:solidFill>
            <a:prstDash val="solid"/>
            <a:round/>
            <a:headEnd len="med" w="med"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5"/>
          <p:cNvSpPr txBox="1"/>
          <p:nvPr>
            <p:ph type="title"/>
          </p:nvPr>
        </p:nvSpPr>
        <p:spPr>
          <a:xfrm>
            <a:off x="311700" y="293675"/>
            <a:ext cx="8520600" cy="723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800"/>
              <a:t>Q4. How does TrADe perform when varying the source contamination factor?</a:t>
            </a:r>
            <a:endParaRPr sz="2800"/>
          </a:p>
        </p:txBody>
      </p:sp>
      <p:sp>
        <p:nvSpPr>
          <p:cNvPr id="382" name="Google Shape;382;p45"/>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pic>
        <p:nvPicPr>
          <p:cNvPr id="383" name="Google Shape;383;p45"/>
          <p:cNvPicPr preferRelativeResize="0"/>
          <p:nvPr/>
        </p:nvPicPr>
        <p:blipFill>
          <a:blip r:embed="rId3">
            <a:alphaModFix/>
          </a:blip>
          <a:stretch>
            <a:fillRect/>
          </a:stretch>
        </p:blipFill>
        <p:spPr>
          <a:xfrm>
            <a:off x="1172550" y="1316050"/>
            <a:ext cx="5101148" cy="3285349"/>
          </a:xfrm>
          <a:prstGeom prst="rect">
            <a:avLst/>
          </a:prstGeom>
          <a:noFill/>
          <a:ln>
            <a:noFill/>
          </a:ln>
        </p:spPr>
      </p:pic>
      <p:sp>
        <p:nvSpPr>
          <p:cNvPr id="384" name="Google Shape;384;p45"/>
          <p:cNvSpPr txBox="1"/>
          <p:nvPr/>
        </p:nvSpPr>
        <p:spPr>
          <a:xfrm>
            <a:off x="6375000" y="2481125"/>
            <a:ext cx="26838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We aggregate results by target domain and we use only IoT data.</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Target contamination fixed to 0.01.</a:t>
            </a:r>
            <a:endParaRPr sz="1800">
              <a:solidFill>
                <a:schemeClr val="dk1"/>
              </a:solidFill>
            </a:endParaRPr>
          </a:p>
        </p:txBody>
      </p:sp>
      <p:sp>
        <p:nvSpPr>
          <p:cNvPr id="385" name="Google Shape;385;p45"/>
          <p:cNvSpPr txBox="1"/>
          <p:nvPr/>
        </p:nvSpPr>
        <p:spPr>
          <a:xfrm>
            <a:off x="310950" y="1474650"/>
            <a:ext cx="633000" cy="4155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rPr>
              <a:t>MAE</a:t>
            </a:r>
            <a:endParaRPr b="1" sz="15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6"/>
          <p:cNvSpPr txBox="1"/>
          <p:nvPr>
            <p:ph type="title"/>
          </p:nvPr>
        </p:nvSpPr>
        <p:spPr>
          <a:xfrm>
            <a:off x="311700" y="445025"/>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In conclusion, we</a:t>
            </a:r>
            <a:endParaRPr/>
          </a:p>
        </p:txBody>
      </p:sp>
      <p:sp>
        <p:nvSpPr>
          <p:cNvPr id="391" name="Google Shape;391;p46"/>
          <p:cNvSpPr txBox="1"/>
          <p:nvPr>
            <p:ph idx="1" type="body"/>
          </p:nvPr>
        </p:nvSpPr>
        <p:spPr>
          <a:xfrm>
            <a:off x="150200" y="1152475"/>
            <a:ext cx="8799900" cy="34164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Introduce the problem of transferring the contamination factor;</a:t>
            </a:r>
            <a:endParaRPr/>
          </a:p>
          <a:p>
            <a:pPr indent="0" lvl="0" marL="0" rtl="0" algn="l">
              <a:spcBef>
                <a:spcPts val="800"/>
              </a:spcBef>
              <a:spcAft>
                <a:spcPts val="0"/>
              </a:spcAft>
              <a:buNone/>
            </a:pPr>
            <a:r>
              <a:t/>
            </a:r>
            <a:endParaRPr/>
          </a:p>
          <a:p>
            <a:pPr indent="-342900" lvl="0" marL="457200" rtl="0" algn="l">
              <a:spcBef>
                <a:spcPts val="800"/>
              </a:spcBef>
              <a:spcAft>
                <a:spcPts val="0"/>
              </a:spcAft>
              <a:buSzPts val="1800"/>
              <a:buChar char="➢"/>
            </a:pPr>
            <a:r>
              <a:rPr lang="en"/>
              <a:t>Propose TrADe, a novel 4-step approach for such a transfer;</a:t>
            </a:r>
            <a:endParaRPr/>
          </a:p>
          <a:p>
            <a:pPr indent="0" lvl="0" marL="0" rtl="0" algn="l">
              <a:spcBef>
                <a:spcPts val="800"/>
              </a:spcBef>
              <a:spcAft>
                <a:spcPts val="0"/>
              </a:spcAft>
              <a:buNone/>
            </a:pPr>
            <a:r>
              <a:t/>
            </a:r>
            <a:endParaRPr/>
          </a:p>
          <a:p>
            <a:pPr indent="-342900" lvl="0" marL="457200" rtl="0" algn="l">
              <a:spcBef>
                <a:spcPts val="800"/>
              </a:spcBef>
              <a:spcAft>
                <a:spcPts val="0"/>
              </a:spcAft>
              <a:buSzPts val="1800"/>
              <a:buChar char="➢"/>
            </a:pPr>
            <a:r>
              <a:rPr lang="en"/>
              <a:t>Analyze theoretically TrADe’s behaviour to the limit;</a:t>
            </a:r>
            <a:endParaRPr/>
          </a:p>
          <a:p>
            <a:pPr indent="0" lvl="0" marL="0" rtl="0" algn="l">
              <a:spcBef>
                <a:spcPts val="800"/>
              </a:spcBef>
              <a:spcAft>
                <a:spcPts val="0"/>
              </a:spcAft>
              <a:buNone/>
            </a:pPr>
            <a:r>
              <a:t/>
            </a:r>
            <a:endParaRPr/>
          </a:p>
          <a:p>
            <a:pPr indent="-342900" lvl="0" marL="457200" rtl="0" algn="l">
              <a:spcBef>
                <a:spcPts val="800"/>
              </a:spcBef>
              <a:spcAft>
                <a:spcPts val="0"/>
              </a:spcAft>
              <a:buSzPts val="1800"/>
              <a:buChar char="➢"/>
            </a:pPr>
            <a:r>
              <a:rPr lang="en"/>
              <a:t>Perform an extensive empirical analysis using benchmark and real world data.</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sz="1500"/>
              <a:t>Code and experiments are available online: </a:t>
            </a:r>
            <a:r>
              <a:rPr i="1" lang="en" sz="1500"/>
              <a:t>https://github.com/Lorenzo-Perini/TransferContamination</a:t>
            </a:r>
            <a:endParaRPr i="1" sz="1500"/>
          </a:p>
        </p:txBody>
      </p:sp>
      <p:sp>
        <p:nvSpPr>
          <p:cNvPr id="392" name="Google Shape;392;p46"/>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7"/>
          <p:cNvSpPr txBox="1"/>
          <p:nvPr>
            <p:ph type="title"/>
          </p:nvPr>
        </p:nvSpPr>
        <p:spPr>
          <a:xfrm>
            <a:off x="382825" y="1022400"/>
            <a:ext cx="5715900" cy="1790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
                <a:solidFill>
                  <a:schemeClr val="lt2"/>
                </a:solidFill>
              </a:rPr>
              <a:t>Contact us</a:t>
            </a:r>
            <a:endParaRPr b="1">
              <a:solidFill>
                <a:schemeClr val="lt2"/>
              </a:solidFill>
            </a:endParaRPr>
          </a:p>
          <a:p>
            <a:pPr indent="0" lvl="0" marL="0" rtl="0" algn="l">
              <a:spcBef>
                <a:spcPts val="0"/>
              </a:spcBef>
              <a:spcAft>
                <a:spcPts val="0"/>
              </a:spcAft>
              <a:buNone/>
            </a:pPr>
            <a:r>
              <a:rPr b="1" lang="en">
                <a:solidFill>
                  <a:schemeClr val="lt2"/>
                </a:solidFill>
              </a:rPr>
              <a:t>name.surname@kuleuven.be</a:t>
            </a:r>
            <a:endParaRPr b="1">
              <a:solidFill>
                <a:schemeClr val="lt2"/>
              </a:solidFill>
            </a:endParaRPr>
          </a:p>
        </p:txBody>
      </p:sp>
      <p:sp>
        <p:nvSpPr>
          <p:cNvPr id="398" name="Google Shape;398;p47"/>
          <p:cNvSpPr txBox="1"/>
          <p:nvPr>
            <p:ph idx="1" type="subTitle"/>
          </p:nvPr>
        </p:nvSpPr>
        <p:spPr>
          <a:xfrm>
            <a:off x="382825" y="2660100"/>
            <a:ext cx="5715900" cy="1242000"/>
          </a:xfrm>
          <a:prstGeom prst="rect">
            <a:avLst/>
          </a:prstGeom>
        </p:spPr>
        <p:txBody>
          <a:bodyPr anchorCtr="0" anchor="t" bIns="0" lIns="0" spcFirstLastPara="1" rIns="0" wrap="square" tIns="0">
            <a:noAutofit/>
          </a:bodyPr>
          <a:lstStyle/>
          <a:p>
            <a:pPr indent="0" lvl="0" marL="0" rtl="0" algn="l">
              <a:spcBef>
                <a:spcPts val="800"/>
              </a:spcBef>
              <a:spcAft>
                <a:spcPts val="0"/>
              </a:spcAft>
              <a:buNone/>
            </a:pPr>
            <a:r>
              <a:rPr b="1" i="1" lang="en" sz="1900">
                <a:solidFill>
                  <a:schemeClr val="lt2"/>
                </a:solidFill>
              </a:rPr>
              <a:t>Lorenzo Perini</a:t>
            </a:r>
            <a:r>
              <a:rPr i="1" lang="en" sz="1900">
                <a:solidFill>
                  <a:schemeClr val="lt2"/>
                </a:solidFill>
              </a:rPr>
              <a:t>, Vincent Vercruyssen, Jesse Davis</a:t>
            </a:r>
            <a:endParaRPr i="1" sz="1900">
              <a:solidFill>
                <a:schemeClr val="lt2"/>
              </a:solidFill>
            </a:endParaRPr>
          </a:p>
          <a:p>
            <a:pPr indent="0" lvl="0" marL="0" rtl="0" algn="l">
              <a:spcBef>
                <a:spcPts val="800"/>
              </a:spcBef>
              <a:spcAft>
                <a:spcPts val="0"/>
              </a:spcAft>
              <a:buNone/>
            </a:pPr>
            <a:r>
              <a:rPr i="1" lang="en" sz="1900">
                <a:solidFill>
                  <a:schemeClr val="lt2"/>
                </a:solidFill>
              </a:rPr>
              <a:t>AAAI 2022</a:t>
            </a:r>
            <a:endParaRPr i="1" sz="1900">
              <a:solidFill>
                <a:schemeClr val="lt2"/>
              </a:solidFill>
            </a:endParaRPr>
          </a:p>
        </p:txBody>
      </p:sp>
      <p:pic>
        <p:nvPicPr>
          <p:cNvPr descr="A picture containing drawing, food, plate&#10;&#10;Description automatically generated" id="399" name="Google Shape;399;p47"/>
          <p:cNvPicPr preferRelativeResize="0"/>
          <p:nvPr/>
        </p:nvPicPr>
        <p:blipFill rotWithShape="1">
          <a:blip r:embed="rId3">
            <a:alphaModFix/>
          </a:blip>
          <a:srcRect b="0" l="0" r="0" t="0"/>
          <a:stretch/>
        </p:blipFill>
        <p:spPr>
          <a:xfrm>
            <a:off x="1781375" y="269200"/>
            <a:ext cx="905499" cy="546375"/>
          </a:xfrm>
          <a:prstGeom prst="rect">
            <a:avLst/>
          </a:prstGeom>
          <a:noFill/>
          <a:ln>
            <a:noFill/>
          </a:ln>
        </p:spPr>
      </p:pic>
      <p:sp>
        <p:nvSpPr>
          <p:cNvPr id="400" name="Google Shape;400;p47"/>
          <p:cNvSpPr txBox="1"/>
          <p:nvPr/>
        </p:nvSpPr>
        <p:spPr>
          <a:xfrm>
            <a:off x="306626" y="4199825"/>
            <a:ext cx="5217300" cy="661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 sz="1500" u="sng" cap="none" strike="noStrike">
                <a:solidFill>
                  <a:schemeClr val="lt2"/>
                </a:solidFill>
                <a:latin typeface="Arial"/>
                <a:ea typeface="Arial"/>
                <a:cs typeface="Arial"/>
                <a:sym typeface="Arial"/>
                <a:hlinkClick r:id="rId4">
                  <a:extLst>
                    <a:ext uri="{A12FA001-AC4F-418D-AE19-62706E023703}">
                      <ahyp:hlinkClr val="tx"/>
                    </a:ext>
                  </a:extLst>
                </a:hlinkClick>
              </a:rPr>
              <a:t>https://people.cs.kuleuven.be/~lorenzo.perini/</a:t>
            </a:r>
            <a:endParaRPr b="0" i="1" sz="1500" u="none" cap="none" strike="noStrike">
              <a:solidFill>
                <a:schemeClr val="lt2"/>
              </a:solidFill>
              <a:latin typeface="Arial"/>
              <a:ea typeface="Arial"/>
              <a:cs typeface="Arial"/>
              <a:sym typeface="Arial"/>
            </a:endParaRPr>
          </a:p>
          <a:p>
            <a:pPr indent="0" lvl="0" marL="0" marR="0" rtl="0" algn="l">
              <a:spcBef>
                <a:spcPts val="0"/>
              </a:spcBef>
              <a:spcAft>
                <a:spcPts val="0"/>
              </a:spcAft>
              <a:buNone/>
            </a:pPr>
            <a:r>
              <a:t/>
            </a:r>
            <a:endParaRPr b="0" i="1" sz="700" u="none" cap="none" strike="noStrike">
              <a:solidFill>
                <a:schemeClr val="lt2"/>
              </a:solidFill>
              <a:latin typeface="Arial"/>
              <a:ea typeface="Arial"/>
              <a:cs typeface="Arial"/>
              <a:sym typeface="Arial"/>
            </a:endParaRPr>
          </a:p>
          <a:p>
            <a:pPr indent="0" lvl="0" marL="0" marR="0" rtl="0" algn="l">
              <a:spcBef>
                <a:spcPts val="0"/>
              </a:spcBef>
              <a:spcAft>
                <a:spcPts val="0"/>
              </a:spcAft>
              <a:buNone/>
            </a:pPr>
            <a:r>
              <a:rPr b="0" i="1" lang="en" sz="1500" u="none" cap="none" strike="noStrike">
                <a:solidFill>
                  <a:schemeClr val="lt2"/>
                </a:solidFill>
                <a:latin typeface="Arial"/>
                <a:ea typeface="Arial"/>
                <a:cs typeface="Arial"/>
                <a:sym typeface="Arial"/>
              </a:rPr>
              <a:t>@LorenzoPerini95</a:t>
            </a:r>
            <a:endParaRPr sz="1300">
              <a:solidFill>
                <a:schemeClr val="lt2"/>
              </a:solidFill>
            </a:endParaRPr>
          </a:p>
        </p:txBody>
      </p:sp>
      <p:pic>
        <p:nvPicPr>
          <p:cNvPr id="401" name="Google Shape;401;p47"/>
          <p:cNvPicPr preferRelativeResize="0"/>
          <p:nvPr/>
        </p:nvPicPr>
        <p:blipFill>
          <a:blip r:embed="rId5">
            <a:alphaModFix/>
          </a:blip>
          <a:stretch>
            <a:fillRect/>
          </a:stretch>
        </p:blipFill>
        <p:spPr>
          <a:xfrm>
            <a:off x="2085697" y="4545126"/>
            <a:ext cx="330426" cy="2687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292625"/>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800"/>
              <a:t>Converting anomaly scores to hard predictions is challenging without labels</a:t>
            </a:r>
            <a:endParaRPr sz="2800"/>
          </a:p>
        </p:txBody>
      </p:sp>
      <p:sp>
        <p:nvSpPr>
          <p:cNvPr id="124" name="Google Shape;124;p22"/>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125" name="Google Shape;125;p22"/>
          <p:cNvGraphicFramePr/>
          <p:nvPr/>
        </p:nvGraphicFramePr>
        <p:xfrm>
          <a:off x="6171394" y="1953342"/>
          <a:ext cx="3000000" cy="3000000"/>
        </p:xfrm>
        <a:graphic>
          <a:graphicData uri="http://schemas.openxmlformats.org/drawingml/2006/table">
            <a:tbl>
              <a:tblPr bandRow="1" firstRow="1">
                <a:noFill/>
                <a:tableStyleId>{69242A60-501F-44CB-BCD6-B1F37FCC0161}</a:tableStyleId>
              </a:tblPr>
              <a:tblGrid>
                <a:gridCol w="1052000"/>
              </a:tblGrid>
              <a:tr h="559250">
                <a:tc>
                  <a:txBody>
                    <a:bodyPr/>
                    <a:lstStyle/>
                    <a:p>
                      <a:pPr indent="0" lvl="0" marL="0" marR="0" rtl="0" algn="ctr">
                        <a:spcBef>
                          <a:spcPts val="0"/>
                        </a:spcBef>
                        <a:spcAft>
                          <a:spcPts val="0"/>
                        </a:spcAft>
                        <a:buNone/>
                      </a:pPr>
                      <a:r>
                        <a:rPr lang="en" sz="1500"/>
                        <a:t>Anomaly Scores</a:t>
                      </a:r>
                      <a:endParaRPr sz="1500"/>
                    </a:p>
                  </a:txBody>
                  <a:tcPr marT="45725" marB="45725" marR="91450" marL="91450">
                    <a:lnL cap="flat" cmpd="sng" w="12700">
                      <a:solidFill>
                        <a:srgbClr val="2F4D5D"/>
                      </a:solidFill>
                      <a:prstDash val="solid"/>
                      <a:round/>
                      <a:headEnd len="sm" w="sm" type="none"/>
                      <a:tailEnd len="sm" w="sm" type="none"/>
                    </a:lnL>
                    <a:lnR cap="flat" cmpd="sng" w="12700">
                      <a:solidFill>
                        <a:srgbClr val="2F4D5D"/>
                      </a:solidFill>
                      <a:prstDash val="solid"/>
                      <a:round/>
                      <a:headEnd len="sm" w="sm" type="none"/>
                      <a:tailEnd len="sm" w="sm" type="none"/>
                    </a:lnR>
                    <a:lnT cap="flat" cmpd="sng" w="12700">
                      <a:solidFill>
                        <a:srgbClr val="2F4D5D"/>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6925">
                <a:tc>
                  <a:txBody>
                    <a:bodyPr/>
                    <a:lstStyle/>
                    <a:p>
                      <a:pPr indent="0" lvl="0" marL="0" marR="0" rtl="0" algn="ctr">
                        <a:spcBef>
                          <a:spcPts val="0"/>
                        </a:spcBef>
                        <a:spcAft>
                          <a:spcPts val="0"/>
                        </a:spcAft>
                        <a:buNone/>
                      </a:pPr>
                      <a:r>
                        <a:rPr lang="en" sz="1700"/>
                        <a:t>s</a:t>
                      </a:r>
                      <a:r>
                        <a:rPr baseline="-25000" lang="en" sz="1700"/>
                        <a:t>1</a:t>
                      </a:r>
                      <a:endParaRPr baseline="-25000" sz="1700"/>
                    </a:p>
                  </a:txBody>
                  <a:tcPr marT="45725" marB="45725" marR="91450" marL="91450">
                    <a:lnL cap="flat" cmpd="sng" w="12700">
                      <a:solidFill>
                        <a:srgbClr val="2F4D5D"/>
                      </a:solidFill>
                      <a:prstDash val="solid"/>
                      <a:round/>
                      <a:headEnd len="sm" w="sm" type="none"/>
                      <a:tailEnd len="sm" w="sm" type="none"/>
                    </a:lnL>
                    <a:lnR cap="flat" cmpd="sng" w="12700">
                      <a:solidFill>
                        <a:srgbClr val="2F4D5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6925">
                <a:tc>
                  <a:txBody>
                    <a:bodyPr/>
                    <a:lstStyle/>
                    <a:p>
                      <a:pPr indent="0" lvl="0" marL="0" marR="0" rtl="0" algn="ctr">
                        <a:spcBef>
                          <a:spcPts val="0"/>
                        </a:spcBef>
                        <a:spcAft>
                          <a:spcPts val="0"/>
                        </a:spcAft>
                        <a:buNone/>
                      </a:pPr>
                      <a:r>
                        <a:rPr lang="en" sz="1700"/>
                        <a:t>s</a:t>
                      </a:r>
                      <a:r>
                        <a:rPr baseline="-25000" lang="en" sz="1700"/>
                        <a:t>2</a:t>
                      </a:r>
                      <a:endParaRPr baseline="-25000" sz="1700"/>
                    </a:p>
                  </a:txBody>
                  <a:tcPr marT="45725" marB="45725" marR="91450" marL="91450">
                    <a:lnL cap="flat" cmpd="sng" w="12700">
                      <a:solidFill>
                        <a:srgbClr val="2F4D5D"/>
                      </a:solidFill>
                      <a:prstDash val="solid"/>
                      <a:round/>
                      <a:headEnd len="sm" w="sm" type="none"/>
                      <a:tailEnd len="sm" w="sm" type="none"/>
                    </a:lnL>
                    <a:lnR cap="flat" cmpd="sng" w="12700">
                      <a:solidFill>
                        <a:srgbClr val="2F4D5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6925">
                <a:tc>
                  <a:txBody>
                    <a:bodyPr/>
                    <a:lstStyle/>
                    <a:p>
                      <a:pPr indent="0" lvl="0" marL="0" marR="0" rtl="0" algn="ctr">
                        <a:spcBef>
                          <a:spcPts val="0"/>
                        </a:spcBef>
                        <a:spcAft>
                          <a:spcPts val="0"/>
                        </a:spcAft>
                        <a:buNone/>
                      </a:pPr>
                      <a:r>
                        <a:rPr lang="en" sz="1700"/>
                        <a:t>s</a:t>
                      </a:r>
                      <a:r>
                        <a:rPr baseline="-25000" lang="en" sz="1700"/>
                        <a:t>3</a:t>
                      </a:r>
                      <a:endParaRPr baseline="-25000" sz="1700"/>
                    </a:p>
                  </a:txBody>
                  <a:tcPr marT="45725" marB="45725" marR="91450" marL="91450">
                    <a:lnL cap="flat" cmpd="sng" w="12700">
                      <a:solidFill>
                        <a:srgbClr val="2F4D5D"/>
                      </a:solidFill>
                      <a:prstDash val="solid"/>
                      <a:round/>
                      <a:headEnd len="sm" w="sm" type="none"/>
                      <a:tailEnd len="sm" w="sm" type="none"/>
                    </a:lnL>
                    <a:lnR cap="flat" cmpd="sng" w="12700">
                      <a:solidFill>
                        <a:srgbClr val="2F4D5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6925">
                <a:tc>
                  <a:txBody>
                    <a:bodyPr/>
                    <a:lstStyle/>
                    <a:p>
                      <a:pPr indent="0" lvl="0" marL="0" marR="0" rtl="0" algn="ctr">
                        <a:spcBef>
                          <a:spcPts val="0"/>
                        </a:spcBef>
                        <a:spcAft>
                          <a:spcPts val="0"/>
                        </a:spcAft>
                        <a:buNone/>
                      </a:pPr>
                      <a:r>
                        <a:rPr lang="en" sz="1700"/>
                        <a:t>s</a:t>
                      </a:r>
                      <a:r>
                        <a:rPr baseline="-25000" lang="en" sz="1700"/>
                        <a:t>4</a:t>
                      </a:r>
                      <a:endParaRPr baseline="-25000" sz="1700"/>
                    </a:p>
                  </a:txBody>
                  <a:tcPr marT="45725" marB="45725" marR="91450" marL="91450">
                    <a:lnL cap="flat" cmpd="sng" w="12700">
                      <a:solidFill>
                        <a:srgbClr val="2F4D5D"/>
                      </a:solidFill>
                      <a:prstDash val="solid"/>
                      <a:round/>
                      <a:headEnd len="sm" w="sm" type="none"/>
                      <a:tailEnd len="sm" w="sm" type="none"/>
                    </a:lnL>
                    <a:lnR cap="flat" cmpd="sng" w="12700">
                      <a:solidFill>
                        <a:srgbClr val="2F4D5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6925">
                <a:tc>
                  <a:txBody>
                    <a:bodyPr/>
                    <a:lstStyle/>
                    <a:p>
                      <a:pPr indent="0" lvl="0" marL="0" marR="0" rtl="0" algn="ctr">
                        <a:spcBef>
                          <a:spcPts val="0"/>
                        </a:spcBef>
                        <a:spcAft>
                          <a:spcPts val="0"/>
                        </a:spcAft>
                        <a:buNone/>
                      </a:pPr>
                      <a:r>
                        <a:rPr lang="en" sz="1700"/>
                        <a:t>…</a:t>
                      </a:r>
                      <a:endParaRPr sz="1700"/>
                    </a:p>
                  </a:txBody>
                  <a:tcPr marT="45725" marB="45725" marR="91450" marL="91450">
                    <a:lnL cap="flat" cmpd="sng" w="12700">
                      <a:solidFill>
                        <a:srgbClr val="2F4D5D"/>
                      </a:solidFill>
                      <a:prstDash val="solid"/>
                      <a:round/>
                      <a:headEnd len="sm" w="sm" type="none"/>
                      <a:tailEnd len="sm" w="sm" type="none"/>
                    </a:lnL>
                    <a:lnR cap="flat" cmpd="sng" w="12700">
                      <a:solidFill>
                        <a:srgbClr val="2F4D5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26" name="Google Shape;126;p22"/>
          <p:cNvSpPr txBox="1"/>
          <p:nvPr/>
        </p:nvSpPr>
        <p:spPr>
          <a:xfrm>
            <a:off x="311700" y="1274325"/>
            <a:ext cx="816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In practice, one needs the model’s hard predictions for decision making. </a:t>
            </a:r>
            <a:endParaRPr sz="1800">
              <a:solidFill>
                <a:schemeClr val="dk1"/>
              </a:solidFill>
            </a:endParaRPr>
          </a:p>
        </p:txBody>
      </p:sp>
      <p:sp>
        <p:nvSpPr>
          <p:cNvPr id="127" name="Google Shape;127;p22"/>
          <p:cNvSpPr txBox="1"/>
          <p:nvPr/>
        </p:nvSpPr>
        <p:spPr>
          <a:xfrm>
            <a:off x="311700" y="1937525"/>
            <a:ext cx="3961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i="1" sz="1800">
              <a:solidFill>
                <a:schemeClr val="dk1"/>
              </a:solidFill>
            </a:endParaRPr>
          </a:p>
        </p:txBody>
      </p:sp>
      <p:sp>
        <p:nvSpPr>
          <p:cNvPr id="128" name="Google Shape;128;p22"/>
          <p:cNvSpPr txBox="1"/>
          <p:nvPr/>
        </p:nvSpPr>
        <p:spPr>
          <a:xfrm>
            <a:off x="311700" y="3667050"/>
            <a:ext cx="5111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800">
                <a:solidFill>
                  <a:schemeClr val="dk1"/>
                </a:solidFill>
              </a:rPr>
              <a:t>In practice, it is the user that has to provide such a contamination factor </a:t>
            </a:r>
            <a:endParaRPr b="1" i="1" sz="1800">
              <a:solidFill>
                <a:schemeClr val="dk1"/>
              </a:solidFill>
            </a:endParaRPr>
          </a:p>
        </p:txBody>
      </p:sp>
      <p:sp>
        <p:nvSpPr>
          <p:cNvPr id="129" name="Google Shape;129;p22"/>
          <p:cNvSpPr txBox="1"/>
          <p:nvPr/>
        </p:nvSpPr>
        <p:spPr>
          <a:xfrm>
            <a:off x="311700" y="2179688"/>
            <a:ext cx="4540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A common approach is to set the threshold based on the contamination factor Ɣ</a:t>
            </a:r>
            <a:endParaRPr sz="1800">
              <a:solidFill>
                <a:schemeClr val="dk1"/>
              </a:solidFill>
            </a:endParaRPr>
          </a:p>
        </p:txBody>
      </p:sp>
      <p:sp>
        <p:nvSpPr>
          <p:cNvPr id="130" name="Google Shape;130;p22"/>
          <p:cNvSpPr/>
          <p:nvPr/>
        </p:nvSpPr>
        <p:spPr>
          <a:xfrm>
            <a:off x="7262325" y="2575025"/>
            <a:ext cx="226200" cy="1015800"/>
          </a:xfrm>
          <a:prstGeom prst="rightBrace">
            <a:avLst>
              <a:gd fmla="val 50000" name="adj1"/>
              <a:gd fmla="val 50000" name="adj2"/>
            </a:avLst>
          </a:prstGeom>
          <a:noFill/>
          <a:ln cap="flat" cmpd="sng" w="19050">
            <a:solidFill>
              <a:srgbClr val="2F4D5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2"/>
          <p:cNvSpPr txBox="1"/>
          <p:nvPr/>
        </p:nvSpPr>
        <p:spPr>
          <a:xfrm>
            <a:off x="7488525" y="2844414"/>
            <a:ext cx="3309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rgbClr val="2F4D5D"/>
                </a:solidFill>
              </a:rPr>
              <a:t>Ɣ</a:t>
            </a:r>
            <a:endParaRPr b="1" sz="1900">
              <a:solidFill>
                <a:srgbClr val="2F4D5D"/>
              </a:solidFill>
            </a:endParaRPr>
          </a:p>
        </p:txBody>
      </p:sp>
      <p:cxnSp>
        <p:nvCxnSpPr>
          <p:cNvPr id="132" name="Google Shape;132;p22"/>
          <p:cNvCxnSpPr/>
          <p:nvPr/>
        </p:nvCxnSpPr>
        <p:spPr>
          <a:xfrm>
            <a:off x="6192500" y="3590825"/>
            <a:ext cx="1009800" cy="900"/>
          </a:xfrm>
          <a:prstGeom prst="straightConnector1">
            <a:avLst/>
          </a:prstGeom>
          <a:noFill/>
          <a:ln cap="flat" cmpd="sng" w="38100">
            <a:solidFill>
              <a:srgbClr val="38761D"/>
            </a:solidFill>
            <a:prstDash val="solid"/>
            <a:round/>
            <a:headEnd len="med" w="med" type="none"/>
            <a:tailEnd len="med" w="med" type="none"/>
          </a:ln>
        </p:spPr>
      </p:cxnSp>
      <p:sp>
        <p:nvSpPr>
          <p:cNvPr id="133" name="Google Shape;133;p22"/>
          <p:cNvSpPr txBox="1"/>
          <p:nvPr/>
        </p:nvSpPr>
        <p:spPr>
          <a:xfrm>
            <a:off x="7412250" y="3718600"/>
            <a:ext cx="1430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2F6418"/>
                </a:solidFill>
              </a:rPr>
              <a:t>Threshold</a:t>
            </a:r>
            <a:endParaRPr b="1" sz="1900">
              <a:solidFill>
                <a:srgbClr val="2F6418"/>
              </a:solidFill>
            </a:endParaRPr>
          </a:p>
        </p:txBody>
      </p:sp>
      <p:cxnSp>
        <p:nvCxnSpPr>
          <p:cNvPr id="134" name="Google Shape;134;p22"/>
          <p:cNvCxnSpPr/>
          <p:nvPr/>
        </p:nvCxnSpPr>
        <p:spPr>
          <a:xfrm rot="10800000">
            <a:off x="7200875" y="3616900"/>
            <a:ext cx="348000" cy="213900"/>
          </a:xfrm>
          <a:prstGeom prst="straightConnector1">
            <a:avLst/>
          </a:prstGeom>
          <a:noFill/>
          <a:ln cap="flat" cmpd="sng" w="19050">
            <a:solidFill>
              <a:srgbClr val="38761D"/>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311700" y="237075"/>
            <a:ext cx="8520600" cy="780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800"/>
              <a:t>Monitoring a fleet of assets makes the domain knowledge hard to acquire</a:t>
            </a:r>
            <a:endParaRPr sz="2800"/>
          </a:p>
        </p:txBody>
      </p:sp>
      <p:sp>
        <p:nvSpPr>
          <p:cNvPr id="140" name="Google Shape;140;p23"/>
          <p:cNvSpPr txBox="1"/>
          <p:nvPr>
            <p:ph idx="1" type="body"/>
          </p:nvPr>
        </p:nvSpPr>
        <p:spPr>
          <a:xfrm>
            <a:off x="259350" y="1328925"/>
            <a:ext cx="4899600" cy="23421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Many practical scenarios involve a fleet of assets</a:t>
            </a:r>
            <a:endParaRPr/>
          </a:p>
          <a:p>
            <a:pPr indent="0" lvl="0" marL="0" rtl="0" algn="l">
              <a:spcBef>
                <a:spcPts val="800"/>
              </a:spcBef>
              <a:spcAft>
                <a:spcPts val="0"/>
              </a:spcAft>
              <a:buNone/>
            </a:pPr>
            <a:r>
              <a:t/>
            </a:r>
            <a:endParaRPr sz="100"/>
          </a:p>
          <a:p>
            <a:pPr indent="-342900" lvl="0" marL="457200" rtl="0" algn="l">
              <a:spcBef>
                <a:spcPts val="800"/>
              </a:spcBef>
              <a:spcAft>
                <a:spcPts val="0"/>
              </a:spcAft>
              <a:buSzPts val="1800"/>
              <a:buChar char="❖"/>
            </a:pPr>
            <a:r>
              <a:rPr lang="en"/>
              <a:t>Each asset has its own different contamination factor</a:t>
            </a:r>
            <a:endParaRPr/>
          </a:p>
          <a:p>
            <a:pPr indent="0" lvl="0" marL="0" rtl="0" algn="l">
              <a:spcBef>
                <a:spcPts val="800"/>
              </a:spcBef>
              <a:spcAft>
                <a:spcPts val="0"/>
              </a:spcAft>
              <a:buNone/>
            </a:pPr>
            <a:r>
              <a:t/>
            </a:r>
            <a:endParaRPr sz="100"/>
          </a:p>
          <a:p>
            <a:pPr indent="-342900" lvl="0" marL="457200" rtl="0" algn="l">
              <a:spcBef>
                <a:spcPts val="800"/>
              </a:spcBef>
              <a:spcAft>
                <a:spcPts val="0"/>
              </a:spcAft>
              <a:buSzPts val="1800"/>
              <a:buChar char="❖"/>
            </a:pPr>
            <a:r>
              <a:rPr lang="en"/>
              <a:t>It is unfeasible that the user provides all the contamination factors</a:t>
            </a:r>
            <a:endParaRPr/>
          </a:p>
        </p:txBody>
      </p:sp>
      <p:sp>
        <p:nvSpPr>
          <p:cNvPr id="141" name="Google Shape;141;p23"/>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pic>
        <p:nvPicPr>
          <p:cNvPr id="142" name="Google Shape;142;p23"/>
          <p:cNvPicPr preferRelativeResize="0"/>
          <p:nvPr/>
        </p:nvPicPr>
        <p:blipFill rotWithShape="1">
          <a:blip r:embed="rId3">
            <a:alphaModFix/>
          </a:blip>
          <a:srcRect b="0" l="0" r="0" t="0"/>
          <a:stretch/>
        </p:blipFill>
        <p:spPr>
          <a:xfrm>
            <a:off x="5923800" y="1276375"/>
            <a:ext cx="1216608" cy="1446975"/>
          </a:xfrm>
          <a:prstGeom prst="rect">
            <a:avLst/>
          </a:prstGeom>
          <a:noFill/>
          <a:ln cap="flat" cmpd="sng" w="19050">
            <a:solidFill>
              <a:srgbClr val="980000"/>
            </a:solidFill>
            <a:prstDash val="solid"/>
            <a:round/>
            <a:headEnd len="sm" w="sm" type="none"/>
            <a:tailEnd len="sm" w="sm" type="none"/>
          </a:ln>
        </p:spPr>
      </p:pic>
      <p:pic>
        <p:nvPicPr>
          <p:cNvPr id="143" name="Google Shape;143;p23"/>
          <p:cNvPicPr preferRelativeResize="0"/>
          <p:nvPr/>
        </p:nvPicPr>
        <p:blipFill rotWithShape="1">
          <a:blip r:embed="rId3">
            <a:alphaModFix/>
          </a:blip>
          <a:srcRect b="0" l="0" r="0" t="0"/>
          <a:stretch/>
        </p:blipFill>
        <p:spPr>
          <a:xfrm>
            <a:off x="7230196" y="1276375"/>
            <a:ext cx="1216608" cy="1446975"/>
          </a:xfrm>
          <a:prstGeom prst="rect">
            <a:avLst/>
          </a:prstGeom>
          <a:noFill/>
          <a:ln cap="flat" cmpd="sng" w="19050">
            <a:solidFill>
              <a:srgbClr val="38761D"/>
            </a:solidFill>
            <a:prstDash val="solid"/>
            <a:round/>
            <a:headEnd len="sm" w="sm" type="none"/>
            <a:tailEnd len="sm" w="sm" type="none"/>
          </a:ln>
        </p:spPr>
      </p:pic>
      <p:sp>
        <p:nvSpPr>
          <p:cNvPr id="144" name="Google Shape;144;p23"/>
          <p:cNvSpPr txBox="1"/>
          <p:nvPr/>
        </p:nvSpPr>
        <p:spPr>
          <a:xfrm>
            <a:off x="5923825" y="935175"/>
            <a:ext cx="1216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980000"/>
                </a:solidFill>
              </a:rPr>
              <a:t>Wind Turbine 1</a:t>
            </a:r>
            <a:endParaRPr sz="1200">
              <a:solidFill>
                <a:srgbClr val="980000"/>
              </a:solidFill>
            </a:endParaRPr>
          </a:p>
        </p:txBody>
      </p:sp>
      <p:sp>
        <p:nvSpPr>
          <p:cNvPr id="145" name="Google Shape;145;p23"/>
          <p:cNvSpPr txBox="1"/>
          <p:nvPr/>
        </p:nvSpPr>
        <p:spPr>
          <a:xfrm>
            <a:off x="7230200" y="935175"/>
            <a:ext cx="1216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38761D"/>
                </a:solidFill>
              </a:rPr>
              <a:t>Wind Turbine 2</a:t>
            </a:r>
            <a:endParaRPr sz="1200">
              <a:solidFill>
                <a:srgbClr val="38761D"/>
              </a:solidFill>
            </a:endParaRPr>
          </a:p>
        </p:txBody>
      </p:sp>
      <p:sp>
        <p:nvSpPr>
          <p:cNvPr id="146" name="Google Shape;146;p23"/>
          <p:cNvSpPr txBox="1"/>
          <p:nvPr/>
        </p:nvSpPr>
        <p:spPr>
          <a:xfrm>
            <a:off x="259350" y="3819450"/>
            <a:ext cx="4754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800">
                <a:solidFill>
                  <a:schemeClr val="dk1"/>
                </a:solidFill>
              </a:rPr>
              <a:t>How to estimate the contamination factor with “limited” domain knowledge?</a:t>
            </a:r>
            <a:endParaRPr b="1" i="1" sz="1800">
              <a:solidFill>
                <a:schemeClr val="dk1"/>
              </a:solidFill>
            </a:endParaRPr>
          </a:p>
        </p:txBody>
      </p:sp>
      <p:pic>
        <p:nvPicPr>
          <p:cNvPr id="147" name="Google Shape;147;p23"/>
          <p:cNvPicPr preferRelativeResize="0"/>
          <p:nvPr/>
        </p:nvPicPr>
        <p:blipFill rotWithShape="1">
          <a:blip r:embed="rId3">
            <a:alphaModFix/>
          </a:blip>
          <a:srcRect b="0" l="0" r="0" t="0"/>
          <a:stretch/>
        </p:blipFill>
        <p:spPr>
          <a:xfrm>
            <a:off x="5923796" y="2802400"/>
            <a:ext cx="1216608" cy="1446975"/>
          </a:xfrm>
          <a:prstGeom prst="rect">
            <a:avLst/>
          </a:prstGeom>
          <a:noFill/>
          <a:ln cap="flat" cmpd="sng" w="19050">
            <a:solidFill>
              <a:srgbClr val="0B5394"/>
            </a:solidFill>
            <a:prstDash val="solid"/>
            <a:round/>
            <a:headEnd len="sm" w="sm" type="none"/>
            <a:tailEnd len="sm" w="sm" type="none"/>
          </a:ln>
        </p:spPr>
      </p:pic>
      <p:pic>
        <p:nvPicPr>
          <p:cNvPr id="148" name="Google Shape;148;p23"/>
          <p:cNvPicPr preferRelativeResize="0"/>
          <p:nvPr/>
        </p:nvPicPr>
        <p:blipFill rotWithShape="1">
          <a:blip r:embed="rId3">
            <a:alphaModFix/>
          </a:blip>
          <a:srcRect b="0" l="0" r="0" t="0"/>
          <a:stretch/>
        </p:blipFill>
        <p:spPr>
          <a:xfrm>
            <a:off x="7230146" y="2802400"/>
            <a:ext cx="1216608" cy="1446975"/>
          </a:xfrm>
          <a:prstGeom prst="rect">
            <a:avLst/>
          </a:prstGeom>
          <a:noFill/>
          <a:ln cap="flat" cmpd="sng" w="19050">
            <a:solidFill>
              <a:srgbClr val="9900FF"/>
            </a:solidFill>
            <a:prstDash val="solid"/>
            <a:round/>
            <a:headEnd len="sm" w="sm" type="none"/>
            <a:tailEnd len="sm" w="sm" type="none"/>
          </a:ln>
        </p:spPr>
      </p:pic>
      <p:sp>
        <p:nvSpPr>
          <p:cNvPr id="149" name="Google Shape;149;p23"/>
          <p:cNvSpPr txBox="1"/>
          <p:nvPr/>
        </p:nvSpPr>
        <p:spPr>
          <a:xfrm>
            <a:off x="5923800" y="4208550"/>
            <a:ext cx="1216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1155CC"/>
                </a:solidFill>
              </a:rPr>
              <a:t>Wind Turbine 3</a:t>
            </a:r>
            <a:endParaRPr sz="1200">
              <a:solidFill>
                <a:srgbClr val="1155CC"/>
              </a:solidFill>
            </a:endParaRPr>
          </a:p>
        </p:txBody>
      </p:sp>
      <p:sp>
        <p:nvSpPr>
          <p:cNvPr id="150" name="Google Shape;150;p23"/>
          <p:cNvSpPr txBox="1"/>
          <p:nvPr/>
        </p:nvSpPr>
        <p:spPr>
          <a:xfrm>
            <a:off x="7230200" y="4208550"/>
            <a:ext cx="1216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9900FF"/>
                </a:solidFill>
              </a:rPr>
              <a:t>Wind turbine 4</a:t>
            </a:r>
            <a:endParaRPr sz="1200">
              <a:solidFill>
                <a:srgbClr val="99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311700" y="292625"/>
            <a:ext cx="8398200" cy="615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800"/>
              <a:t>What we propose is to use Transfer Learning</a:t>
            </a:r>
            <a:endParaRPr sz="2800"/>
          </a:p>
        </p:txBody>
      </p:sp>
      <p:sp>
        <p:nvSpPr>
          <p:cNvPr id="156" name="Google Shape;156;p24"/>
          <p:cNvSpPr txBox="1"/>
          <p:nvPr>
            <p:ph idx="1" type="body"/>
          </p:nvPr>
        </p:nvSpPr>
        <p:spPr>
          <a:xfrm>
            <a:off x="311700" y="1009500"/>
            <a:ext cx="4368000" cy="3455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a:t>GIVEN</a:t>
            </a:r>
            <a:r>
              <a:rPr lang="en"/>
              <a:t>:</a:t>
            </a:r>
            <a:endParaRPr/>
          </a:p>
          <a:p>
            <a:pPr indent="-342900" lvl="0" marL="457200" rtl="0" algn="l">
              <a:spcBef>
                <a:spcPts val="800"/>
              </a:spcBef>
              <a:spcAft>
                <a:spcPts val="0"/>
              </a:spcAft>
              <a:buSzPts val="1800"/>
              <a:buChar char="★"/>
            </a:pPr>
            <a:r>
              <a:rPr lang="en"/>
              <a:t>An anomaly detection model;</a:t>
            </a:r>
            <a:endParaRPr/>
          </a:p>
          <a:p>
            <a:pPr indent="-342900" lvl="0" marL="457200" rtl="0" algn="l">
              <a:spcBef>
                <a:spcPts val="0"/>
              </a:spcBef>
              <a:spcAft>
                <a:spcPts val="0"/>
              </a:spcAft>
              <a:buSzPts val="1800"/>
              <a:buChar char="★"/>
            </a:pPr>
            <a:r>
              <a:rPr lang="en"/>
              <a:t>an unlabeled source domain with a </a:t>
            </a:r>
            <a:r>
              <a:rPr i="1" lang="en"/>
              <a:t>known contamination factor</a:t>
            </a:r>
            <a:r>
              <a:rPr lang="en"/>
              <a:t>;</a:t>
            </a:r>
            <a:endParaRPr/>
          </a:p>
          <a:p>
            <a:pPr indent="-342900" lvl="0" marL="457200" rtl="0" algn="l">
              <a:spcBef>
                <a:spcPts val="0"/>
              </a:spcBef>
              <a:spcAft>
                <a:spcPts val="0"/>
              </a:spcAft>
              <a:buSzPts val="1800"/>
              <a:buChar char="★"/>
            </a:pPr>
            <a:r>
              <a:rPr lang="en"/>
              <a:t>an unlabeled target domain;</a:t>
            </a:r>
            <a:endParaRPr sz="100"/>
          </a:p>
          <a:p>
            <a:pPr indent="0" lvl="0" marL="0" rtl="0" algn="l">
              <a:spcBef>
                <a:spcPts val="800"/>
              </a:spcBef>
              <a:spcAft>
                <a:spcPts val="0"/>
              </a:spcAft>
              <a:buNone/>
            </a:pPr>
            <a:r>
              <a:rPr b="1" lang="en"/>
              <a:t>DO</a:t>
            </a:r>
            <a:r>
              <a:rPr lang="en"/>
              <a:t>: </a:t>
            </a:r>
            <a:endParaRPr/>
          </a:p>
          <a:p>
            <a:pPr indent="-342900" lvl="0" marL="457200" rtl="0" algn="l">
              <a:spcBef>
                <a:spcPts val="800"/>
              </a:spcBef>
              <a:spcAft>
                <a:spcPts val="0"/>
              </a:spcAft>
              <a:buSzPts val="1800"/>
              <a:buChar char="★"/>
            </a:pPr>
            <a:r>
              <a:rPr lang="en"/>
              <a:t>estimate the </a:t>
            </a:r>
            <a:r>
              <a:rPr i="1" lang="en"/>
              <a:t>contamination factor </a:t>
            </a:r>
            <a:r>
              <a:rPr lang="en"/>
              <a:t>of the target domain.</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
        <p:nvSpPr>
          <p:cNvPr id="157" name="Google Shape;157;p24"/>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pic>
        <p:nvPicPr>
          <p:cNvPr id="158" name="Google Shape;158;p24"/>
          <p:cNvPicPr preferRelativeResize="0"/>
          <p:nvPr/>
        </p:nvPicPr>
        <p:blipFill rotWithShape="1">
          <a:blip r:embed="rId3">
            <a:alphaModFix/>
          </a:blip>
          <a:srcRect b="0" l="0" r="0" t="0"/>
          <a:stretch/>
        </p:blipFill>
        <p:spPr>
          <a:xfrm>
            <a:off x="4863900" y="1694852"/>
            <a:ext cx="1143324" cy="1523523"/>
          </a:xfrm>
          <a:prstGeom prst="rect">
            <a:avLst/>
          </a:prstGeom>
          <a:noFill/>
          <a:ln cap="flat" cmpd="sng" w="19050">
            <a:solidFill>
              <a:srgbClr val="980000"/>
            </a:solidFill>
            <a:prstDash val="solid"/>
            <a:round/>
            <a:headEnd len="sm" w="sm" type="none"/>
            <a:tailEnd len="sm" w="sm" type="none"/>
          </a:ln>
        </p:spPr>
      </p:pic>
      <p:pic>
        <p:nvPicPr>
          <p:cNvPr id="159" name="Google Shape;159;p24"/>
          <p:cNvPicPr preferRelativeResize="0"/>
          <p:nvPr/>
        </p:nvPicPr>
        <p:blipFill rotWithShape="1">
          <a:blip r:embed="rId3">
            <a:alphaModFix/>
          </a:blip>
          <a:srcRect b="0" l="0" r="0" t="0"/>
          <a:stretch/>
        </p:blipFill>
        <p:spPr>
          <a:xfrm>
            <a:off x="7642625" y="1694852"/>
            <a:ext cx="1143324" cy="1523523"/>
          </a:xfrm>
          <a:prstGeom prst="rect">
            <a:avLst/>
          </a:prstGeom>
          <a:noFill/>
          <a:ln cap="flat" cmpd="sng" w="19050">
            <a:solidFill>
              <a:srgbClr val="38761D"/>
            </a:solidFill>
            <a:prstDash val="solid"/>
            <a:round/>
            <a:headEnd len="sm" w="sm" type="none"/>
            <a:tailEnd len="sm" w="sm" type="none"/>
          </a:ln>
        </p:spPr>
      </p:pic>
      <p:sp>
        <p:nvSpPr>
          <p:cNvPr id="160" name="Google Shape;160;p24"/>
          <p:cNvSpPr/>
          <p:nvPr/>
        </p:nvSpPr>
        <p:spPr>
          <a:xfrm>
            <a:off x="6026075" y="1769804"/>
            <a:ext cx="1589450" cy="709525"/>
          </a:xfrm>
          <a:custGeom>
            <a:rect b="b" l="l" r="r" t="t"/>
            <a:pathLst>
              <a:path extrusionOk="0" h="28381" w="63578">
                <a:moveTo>
                  <a:pt x="0" y="28108"/>
                </a:moveTo>
                <a:cubicBezTo>
                  <a:pt x="5048" y="23424"/>
                  <a:pt x="19692" y="-42"/>
                  <a:pt x="30288" y="3"/>
                </a:cubicBezTo>
                <a:cubicBezTo>
                  <a:pt x="40884" y="49"/>
                  <a:pt x="58030" y="23651"/>
                  <a:pt x="63578" y="28381"/>
                </a:cubicBezTo>
              </a:path>
            </a:pathLst>
          </a:custGeom>
          <a:noFill/>
          <a:ln cap="flat" cmpd="sng" w="28575">
            <a:solidFill>
              <a:schemeClr val="dk1"/>
            </a:solidFill>
            <a:prstDash val="dash"/>
            <a:round/>
            <a:headEnd len="med" w="med" type="none"/>
            <a:tailEnd len="med" w="med" type="stealth"/>
          </a:ln>
        </p:spPr>
      </p:sp>
      <p:sp>
        <p:nvSpPr>
          <p:cNvPr id="161" name="Google Shape;161;p24"/>
          <p:cNvSpPr txBox="1"/>
          <p:nvPr/>
        </p:nvSpPr>
        <p:spPr>
          <a:xfrm>
            <a:off x="6143175" y="2148813"/>
            <a:ext cx="1363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Contamination factor Ɣ</a:t>
            </a:r>
            <a:endParaRPr/>
          </a:p>
        </p:txBody>
      </p:sp>
      <p:sp>
        <p:nvSpPr>
          <p:cNvPr id="162" name="Google Shape;162;p24"/>
          <p:cNvSpPr txBox="1"/>
          <p:nvPr/>
        </p:nvSpPr>
        <p:spPr>
          <a:xfrm>
            <a:off x="4734163" y="1154200"/>
            <a:ext cx="1402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80000"/>
                </a:solidFill>
              </a:rPr>
              <a:t>Wind turbine 1</a:t>
            </a:r>
            <a:endParaRPr>
              <a:solidFill>
                <a:srgbClr val="980000"/>
              </a:solidFill>
            </a:endParaRPr>
          </a:p>
          <a:p>
            <a:pPr indent="0" lvl="0" marL="0" rtl="0" algn="ctr">
              <a:spcBef>
                <a:spcPts val="0"/>
              </a:spcBef>
              <a:spcAft>
                <a:spcPts val="0"/>
              </a:spcAft>
              <a:buNone/>
            </a:pPr>
            <a:r>
              <a:rPr b="1" lang="en">
                <a:solidFill>
                  <a:srgbClr val="980000"/>
                </a:solidFill>
              </a:rPr>
              <a:t>source</a:t>
            </a:r>
            <a:endParaRPr b="1">
              <a:solidFill>
                <a:srgbClr val="980000"/>
              </a:solidFill>
            </a:endParaRPr>
          </a:p>
        </p:txBody>
      </p:sp>
      <p:sp>
        <p:nvSpPr>
          <p:cNvPr id="163" name="Google Shape;163;p24"/>
          <p:cNvSpPr txBox="1"/>
          <p:nvPr/>
        </p:nvSpPr>
        <p:spPr>
          <a:xfrm>
            <a:off x="7512888" y="1154200"/>
            <a:ext cx="1402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38761D"/>
                </a:solidFill>
              </a:rPr>
              <a:t>Wind turbine 2</a:t>
            </a:r>
            <a:endParaRPr>
              <a:solidFill>
                <a:srgbClr val="38761D"/>
              </a:solidFill>
            </a:endParaRPr>
          </a:p>
          <a:p>
            <a:pPr indent="0" lvl="0" marL="0" rtl="0" algn="ctr">
              <a:spcBef>
                <a:spcPts val="0"/>
              </a:spcBef>
              <a:spcAft>
                <a:spcPts val="0"/>
              </a:spcAft>
              <a:buNone/>
            </a:pPr>
            <a:r>
              <a:rPr b="1" lang="en">
                <a:solidFill>
                  <a:srgbClr val="38761D"/>
                </a:solidFill>
              </a:rPr>
              <a:t>target</a:t>
            </a:r>
            <a:endParaRPr b="1">
              <a:solidFill>
                <a:srgbClr val="38761D"/>
              </a:solidFill>
            </a:endParaRPr>
          </a:p>
        </p:txBody>
      </p:sp>
      <p:sp>
        <p:nvSpPr>
          <p:cNvPr id="164" name="Google Shape;164;p24"/>
          <p:cNvSpPr txBox="1"/>
          <p:nvPr/>
        </p:nvSpPr>
        <p:spPr>
          <a:xfrm>
            <a:off x="1586850" y="3875625"/>
            <a:ext cx="5970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dk1"/>
                </a:solidFill>
              </a:rPr>
              <a:t>Task: transfer the contamination factor between related unlabeled anomaly detection domains</a:t>
            </a:r>
            <a:endParaRPr b="1" sz="1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5"/>
          <p:cNvSpPr txBox="1"/>
          <p:nvPr>
            <p:ph type="title"/>
          </p:nvPr>
        </p:nvSpPr>
        <p:spPr>
          <a:xfrm>
            <a:off x="311700" y="48200"/>
            <a:ext cx="8520600" cy="457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en"/>
              <a:t>How can we transfer </a:t>
            </a:r>
            <a:endParaRPr b="1"/>
          </a:p>
          <a:p>
            <a:pPr indent="0" lvl="0" marL="0" rtl="0" algn="ctr">
              <a:spcBef>
                <a:spcPts val="0"/>
              </a:spcBef>
              <a:spcAft>
                <a:spcPts val="0"/>
              </a:spcAft>
              <a:buNone/>
            </a:pPr>
            <a:r>
              <a:rPr b="1" lang="en"/>
              <a:t>the contamination factor?</a:t>
            </a:r>
            <a:endParaRPr b="1"/>
          </a:p>
        </p:txBody>
      </p:sp>
      <p:sp>
        <p:nvSpPr>
          <p:cNvPr id="170" name="Google Shape;170;p25"/>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txBox="1"/>
          <p:nvPr>
            <p:ph type="title"/>
          </p:nvPr>
        </p:nvSpPr>
        <p:spPr>
          <a:xfrm>
            <a:off x="311700" y="292625"/>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800"/>
              <a:t>This Paper Makes Four Contributions:</a:t>
            </a:r>
            <a:endParaRPr sz="2800"/>
          </a:p>
        </p:txBody>
      </p:sp>
      <p:sp>
        <p:nvSpPr>
          <p:cNvPr id="176" name="Google Shape;176;p26"/>
          <p:cNvSpPr txBox="1"/>
          <p:nvPr>
            <p:ph idx="1" type="body"/>
          </p:nvPr>
        </p:nvSpPr>
        <p:spPr>
          <a:xfrm>
            <a:off x="311700" y="928100"/>
            <a:ext cx="8638500" cy="36408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AutoNum type="arabicPeriod"/>
            </a:pPr>
            <a:r>
              <a:rPr lang="en"/>
              <a:t>Introduce the problem of transferring the contamination factor </a:t>
            </a:r>
            <a:r>
              <a:rPr b="1" lang="en"/>
              <a:t>Ɣ</a:t>
            </a:r>
            <a:r>
              <a:rPr lang="en"/>
              <a:t>;</a:t>
            </a:r>
            <a:endParaRPr/>
          </a:p>
          <a:p>
            <a:pPr indent="0" lvl="0" marL="0" rtl="0" algn="l">
              <a:spcBef>
                <a:spcPts val="800"/>
              </a:spcBef>
              <a:spcAft>
                <a:spcPts val="0"/>
              </a:spcAft>
              <a:buNone/>
            </a:pPr>
            <a:r>
              <a:t/>
            </a:r>
            <a:endParaRPr sz="100"/>
          </a:p>
          <a:p>
            <a:pPr indent="-342900" lvl="0" marL="457200" rtl="0" algn="l">
              <a:spcBef>
                <a:spcPts val="800"/>
              </a:spcBef>
              <a:spcAft>
                <a:spcPts val="0"/>
              </a:spcAft>
              <a:buSzPts val="1800"/>
              <a:buAutoNum type="arabicPeriod"/>
            </a:pPr>
            <a:r>
              <a:rPr lang="en"/>
              <a:t>Propose a 4-step approach TrADe that: </a:t>
            </a:r>
            <a:endParaRPr/>
          </a:p>
          <a:p>
            <a:pPr indent="-342900" lvl="1" marL="914400" rtl="0" algn="l">
              <a:spcBef>
                <a:spcPts val="0"/>
              </a:spcBef>
              <a:spcAft>
                <a:spcPts val="0"/>
              </a:spcAft>
              <a:buSzPts val="1800"/>
              <a:buAutoNum type="arabicPeriod"/>
            </a:pPr>
            <a:r>
              <a:rPr lang="en"/>
              <a:t>computes the anomaly scores in each domain separately using the same anomaly detection algorithm;</a:t>
            </a:r>
            <a:endParaRPr/>
          </a:p>
          <a:p>
            <a:pPr indent="-342900" lvl="1" marL="914400" rtl="0" algn="l">
              <a:spcBef>
                <a:spcPts val="0"/>
              </a:spcBef>
              <a:spcAft>
                <a:spcPts val="0"/>
              </a:spcAft>
              <a:buSzPts val="1800"/>
              <a:buAutoNum type="arabicPeriod"/>
            </a:pPr>
            <a:r>
              <a:rPr lang="en"/>
              <a:t>sets the threshold on the source domain based on the given </a:t>
            </a:r>
            <a:r>
              <a:rPr b="1" lang="en"/>
              <a:t>Ɣ</a:t>
            </a:r>
            <a:r>
              <a:rPr lang="en"/>
              <a:t>;</a:t>
            </a:r>
            <a:endParaRPr/>
          </a:p>
          <a:p>
            <a:pPr indent="-342900" lvl="1" marL="914400" rtl="0" algn="l">
              <a:spcBef>
                <a:spcPts val="0"/>
              </a:spcBef>
              <a:spcAft>
                <a:spcPts val="0"/>
              </a:spcAft>
              <a:buSzPts val="1800"/>
              <a:buAutoNum type="arabicPeriod"/>
            </a:pPr>
            <a:r>
              <a:rPr lang="en"/>
              <a:t>estimates the target threshold by exploiting the domains similarity;</a:t>
            </a:r>
            <a:endParaRPr/>
          </a:p>
          <a:p>
            <a:pPr indent="-342900" lvl="1" marL="914400" rtl="0" algn="l">
              <a:spcBef>
                <a:spcPts val="0"/>
              </a:spcBef>
              <a:spcAft>
                <a:spcPts val="0"/>
              </a:spcAft>
              <a:buSzPts val="1800"/>
              <a:buAutoNum type="arabicPeriod"/>
            </a:pPr>
            <a:r>
              <a:rPr lang="en"/>
              <a:t>derives the target contamination factor as the proportion of scores above the target threshold.</a:t>
            </a:r>
            <a:endParaRPr/>
          </a:p>
          <a:p>
            <a:pPr indent="0" lvl="0" marL="0" rtl="0" algn="l">
              <a:spcBef>
                <a:spcPts val="800"/>
              </a:spcBef>
              <a:spcAft>
                <a:spcPts val="0"/>
              </a:spcAft>
              <a:buNone/>
            </a:pPr>
            <a:r>
              <a:t/>
            </a:r>
            <a:endParaRPr sz="100"/>
          </a:p>
          <a:p>
            <a:pPr indent="-342900" lvl="0" marL="457200" rtl="0" algn="l">
              <a:spcBef>
                <a:spcPts val="800"/>
              </a:spcBef>
              <a:spcAft>
                <a:spcPts val="0"/>
              </a:spcAft>
              <a:buSzPts val="1800"/>
              <a:buAutoNum type="arabicPeriod"/>
            </a:pPr>
            <a:r>
              <a:rPr lang="en"/>
              <a:t>Analyze the convergence behaviour of TrADe when increasing the target size;</a:t>
            </a:r>
            <a:endParaRPr/>
          </a:p>
          <a:p>
            <a:pPr indent="0" lvl="0" marL="0" rtl="0" algn="l">
              <a:spcBef>
                <a:spcPts val="800"/>
              </a:spcBef>
              <a:spcAft>
                <a:spcPts val="0"/>
              </a:spcAft>
              <a:buNone/>
            </a:pPr>
            <a:r>
              <a:t/>
            </a:r>
            <a:endParaRPr sz="100"/>
          </a:p>
          <a:p>
            <a:pPr indent="-342900" lvl="0" marL="457200" rtl="0" algn="l">
              <a:spcBef>
                <a:spcPts val="800"/>
              </a:spcBef>
              <a:spcAft>
                <a:spcPts val="0"/>
              </a:spcAft>
              <a:buSzPts val="1800"/>
              <a:buAutoNum type="arabicPeriod"/>
            </a:pPr>
            <a:r>
              <a:rPr lang="en"/>
              <a:t>Perform an extensive empirical evaluation on benchmark and real world data.</a:t>
            </a:r>
            <a:endParaRPr/>
          </a:p>
        </p:txBody>
      </p:sp>
      <p:sp>
        <p:nvSpPr>
          <p:cNvPr id="177" name="Google Shape;177;p26"/>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7"/>
          <p:cNvSpPr txBox="1"/>
          <p:nvPr>
            <p:ph type="title"/>
          </p:nvPr>
        </p:nvSpPr>
        <p:spPr>
          <a:xfrm>
            <a:off x="311700" y="48200"/>
            <a:ext cx="8520600" cy="4577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en"/>
              <a:t>Why is the contamination factor relevant</a:t>
            </a:r>
            <a:endParaRPr b="1"/>
          </a:p>
          <a:p>
            <a:pPr indent="0" lvl="0" marL="0" rtl="0" algn="ctr">
              <a:spcBef>
                <a:spcPts val="0"/>
              </a:spcBef>
              <a:spcAft>
                <a:spcPts val="0"/>
              </a:spcAft>
              <a:buNone/>
            </a:pPr>
            <a:r>
              <a:rPr b="1" lang="en"/>
              <a:t> in anomaly detection?</a:t>
            </a:r>
            <a:endParaRPr b="1"/>
          </a:p>
        </p:txBody>
      </p:sp>
      <p:sp>
        <p:nvSpPr>
          <p:cNvPr id="183" name="Google Shape;183;p27"/>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311700" y="445025"/>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800"/>
              <a:t>The contamination factor Ɣ allows to set a threshold</a:t>
            </a:r>
            <a:endParaRPr sz="2800"/>
          </a:p>
        </p:txBody>
      </p:sp>
      <p:sp>
        <p:nvSpPr>
          <p:cNvPr id="189" name="Google Shape;189;p28"/>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The contamination factor </a:t>
            </a:r>
            <a:r>
              <a:rPr b="1" lang="en"/>
              <a:t>ɣ</a:t>
            </a:r>
            <a:r>
              <a:rPr lang="en"/>
              <a:t> is the </a:t>
            </a:r>
            <a:r>
              <a:rPr i="1" lang="en"/>
              <a:t>expected proportion</a:t>
            </a:r>
            <a:r>
              <a:rPr lang="en"/>
              <a:t> of anomalies in the data. </a:t>
            </a:r>
            <a:endParaRPr/>
          </a:p>
        </p:txBody>
      </p:sp>
      <p:sp>
        <p:nvSpPr>
          <p:cNvPr id="190" name="Google Shape;190;p28"/>
          <p:cNvSpPr txBox="1"/>
          <p:nvPr>
            <p:ph idx="12" type="sldNum"/>
          </p:nvPr>
        </p:nvSpPr>
        <p:spPr>
          <a:xfrm>
            <a:off x="395258" y="4663217"/>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191" name="Google Shape;191;p28"/>
          <p:cNvSpPr txBox="1"/>
          <p:nvPr/>
        </p:nvSpPr>
        <p:spPr>
          <a:xfrm>
            <a:off x="311700" y="4203350"/>
            <a:ext cx="8549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dk1"/>
                </a:solidFill>
              </a:rPr>
              <a:t>What’s the impact of the contamination factor on the model predictions?</a:t>
            </a:r>
            <a:endParaRPr b="1" sz="1800">
              <a:solidFill>
                <a:schemeClr val="dk1"/>
              </a:solidFill>
            </a:endParaRPr>
          </a:p>
        </p:txBody>
      </p:sp>
      <p:graphicFrame>
        <p:nvGraphicFramePr>
          <p:cNvPr id="192" name="Google Shape;192;p28"/>
          <p:cNvGraphicFramePr/>
          <p:nvPr/>
        </p:nvGraphicFramePr>
        <p:xfrm>
          <a:off x="4037794" y="1724742"/>
          <a:ext cx="3000000" cy="3000000"/>
        </p:xfrm>
        <a:graphic>
          <a:graphicData uri="http://schemas.openxmlformats.org/drawingml/2006/table">
            <a:tbl>
              <a:tblPr bandRow="1" firstRow="1">
                <a:noFill/>
                <a:tableStyleId>{69242A60-501F-44CB-BCD6-B1F37FCC0161}</a:tableStyleId>
              </a:tblPr>
              <a:tblGrid>
                <a:gridCol w="1052000"/>
              </a:tblGrid>
              <a:tr h="559250">
                <a:tc>
                  <a:txBody>
                    <a:bodyPr/>
                    <a:lstStyle/>
                    <a:p>
                      <a:pPr indent="0" lvl="0" marL="0" marR="0" rtl="0" algn="ctr">
                        <a:spcBef>
                          <a:spcPts val="0"/>
                        </a:spcBef>
                        <a:spcAft>
                          <a:spcPts val="0"/>
                        </a:spcAft>
                        <a:buNone/>
                      </a:pPr>
                      <a:r>
                        <a:rPr lang="en" sz="1500"/>
                        <a:t>Anomaly Scores</a:t>
                      </a:r>
                      <a:endParaRPr sz="1500"/>
                    </a:p>
                  </a:txBody>
                  <a:tcPr marT="45725" marB="45725" marR="91450" marL="91450">
                    <a:lnL cap="flat" cmpd="sng" w="12700">
                      <a:solidFill>
                        <a:srgbClr val="2F4D5D"/>
                      </a:solidFill>
                      <a:prstDash val="solid"/>
                      <a:round/>
                      <a:headEnd len="sm" w="sm" type="none"/>
                      <a:tailEnd len="sm" w="sm" type="none"/>
                    </a:lnL>
                    <a:lnR cap="flat" cmpd="sng" w="12700">
                      <a:solidFill>
                        <a:srgbClr val="2F4D5D"/>
                      </a:solidFill>
                      <a:prstDash val="solid"/>
                      <a:round/>
                      <a:headEnd len="sm" w="sm" type="none"/>
                      <a:tailEnd len="sm" w="sm" type="none"/>
                    </a:lnR>
                    <a:lnT cap="flat" cmpd="sng" w="12700">
                      <a:solidFill>
                        <a:srgbClr val="2F4D5D"/>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6925">
                <a:tc>
                  <a:txBody>
                    <a:bodyPr/>
                    <a:lstStyle/>
                    <a:p>
                      <a:pPr indent="0" lvl="0" marL="0" marR="0" rtl="0" algn="ctr">
                        <a:spcBef>
                          <a:spcPts val="0"/>
                        </a:spcBef>
                        <a:spcAft>
                          <a:spcPts val="0"/>
                        </a:spcAft>
                        <a:buNone/>
                      </a:pPr>
                      <a:r>
                        <a:rPr lang="en" sz="1500"/>
                        <a:t>s</a:t>
                      </a:r>
                      <a:r>
                        <a:rPr baseline="-25000" lang="en" sz="1500"/>
                        <a:t>1</a:t>
                      </a:r>
                      <a:endParaRPr baseline="-25000" sz="1500"/>
                    </a:p>
                  </a:txBody>
                  <a:tcPr marT="45725" marB="45725" marR="91450" marL="91450">
                    <a:lnL cap="flat" cmpd="sng" w="12700">
                      <a:solidFill>
                        <a:srgbClr val="2F4D5D"/>
                      </a:solidFill>
                      <a:prstDash val="solid"/>
                      <a:round/>
                      <a:headEnd len="sm" w="sm" type="none"/>
                      <a:tailEnd len="sm" w="sm" type="none"/>
                    </a:lnL>
                    <a:lnR cap="flat" cmpd="sng" w="12700">
                      <a:solidFill>
                        <a:srgbClr val="2F4D5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6925">
                <a:tc>
                  <a:txBody>
                    <a:bodyPr/>
                    <a:lstStyle/>
                    <a:p>
                      <a:pPr indent="0" lvl="0" marL="0" marR="0" rtl="0" algn="ctr">
                        <a:spcBef>
                          <a:spcPts val="0"/>
                        </a:spcBef>
                        <a:spcAft>
                          <a:spcPts val="0"/>
                        </a:spcAft>
                        <a:buNone/>
                      </a:pPr>
                      <a:r>
                        <a:rPr lang="en" sz="1500"/>
                        <a:t>s</a:t>
                      </a:r>
                      <a:r>
                        <a:rPr baseline="-25000" lang="en" sz="1500"/>
                        <a:t>2</a:t>
                      </a:r>
                      <a:endParaRPr baseline="-25000" sz="1500"/>
                    </a:p>
                  </a:txBody>
                  <a:tcPr marT="45725" marB="45725" marR="91450" marL="91450">
                    <a:lnL cap="flat" cmpd="sng" w="12700">
                      <a:solidFill>
                        <a:srgbClr val="2F4D5D"/>
                      </a:solidFill>
                      <a:prstDash val="solid"/>
                      <a:round/>
                      <a:headEnd len="sm" w="sm" type="none"/>
                      <a:tailEnd len="sm" w="sm" type="none"/>
                    </a:lnL>
                    <a:lnR cap="flat" cmpd="sng" w="12700">
                      <a:solidFill>
                        <a:srgbClr val="2F4D5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6925">
                <a:tc>
                  <a:txBody>
                    <a:bodyPr/>
                    <a:lstStyle/>
                    <a:p>
                      <a:pPr indent="0" lvl="0" marL="0" marR="0" rtl="0" algn="ctr">
                        <a:spcBef>
                          <a:spcPts val="0"/>
                        </a:spcBef>
                        <a:spcAft>
                          <a:spcPts val="0"/>
                        </a:spcAft>
                        <a:buNone/>
                      </a:pPr>
                      <a:r>
                        <a:rPr lang="en" sz="1500"/>
                        <a:t>s</a:t>
                      </a:r>
                      <a:r>
                        <a:rPr baseline="-25000" lang="en" sz="1500"/>
                        <a:t>3</a:t>
                      </a:r>
                      <a:endParaRPr baseline="-25000" sz="1500"/>
                    </a:p>
                  </a:txBody>
                  <a:tcPr marT="45725" marB="45725" marR="91450" marL="91450">
                    <a:lnL cap="flat" cmpd="sng" w="12700">
                      <a:solidFill>
                        <a:srgbClr val="2F4D5D"/>
                      </a:solidFill>
                      <a:prstDash val="solid"/>
                      <a:round/>
                      <a:headEnd len="sm" w="sm" type="none"/>
                      <a:tailEnd len="sm" w="sm" type="none"/>
                    </a:lnL>
                    <a:lnR cap="flat" cmpd="sng" w="12700">
                      <a:solidFill>
                        <a:srgbClr val="2F4D5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6925">
                <a:tc>
                  <a:txBody>
                    <a:bodyPr/>
                    <a:lstStyle/>
                    <a:p>
                      <a:pPr indent="0" lvl="0" marL="0" marR="0" rtl="0" algn="ctr">
                        <a:spcBef>
                          <a:spcPts val="0"/>
                        </a:spcBef>
                        <a:spcAft>
                          <a:spcPts val="0"/>
                        </a:spcAft>
                        <a:buNone/>
                      </a:pPr>
                      <a:r>
                        <a:rPr lang="en" sz="1500"/>
                        <a:t>s</a:t>
                      </a:r>
                      <a:r>
                        <a:rPr baseline="-25000" lang="en" sz="1500"/>
                        <a:t>4</a:t>
                      </a:r>
                      <a:endParaRPr baseline="-25000" sz="1500"/>
                    </a:p>
                  </a:txBody>
                  <a:tcPr marT="45725" marB="45725" marR="91450" marL="91450">
                    <a:lnL cap="flat" cmpd="sng" w="12700">
                      <a:solidFill>
                        <a:srgbClr val="2F4D5D"/>
                      </a:solidFill>
                      <a:prstDash val="solid"/>
                      <a:round/>
                      <a:headEnd len="sm" w="sm" type="none"/>
                      <a:tailEnd len="sm" w="sm" type="none"/>
                    </a:lnL>
                    <a:lnR cap="flat" cmpd="sng" w="12700">
                      <a:solidFill>
                        <a:srgbClr val="2F4D5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6925">
                <a:tc>
                  <a:txBody>
                    <a:bodyPr/>
                    <a:lstStyle/>
                    <a:p>
                      <a:pPr indent="0" lvl="0" marL="0" marR="0" rtl="0" algn="ctr">
                        <a:spcBef>
                          <a:spcPts val="0"/>
                        </a:spcBef>
                        <a:spcAft>
                          <a:spcPts val="0"/>
                        </a:spcAft>
                        <a:buNone/>
                      </a:pPr>
                      <a:r>
                        <a:rPr lang="en" sz="1500"/>
                        <a:t>…</a:t>
                      </a:r>
                      <a:endParaRPr sz="1500"/>
                    </a:p>
                  </a:txBody>
                  <a:tcPr marT="45725" marB="45725" marR="91450" marL="91450">
                    <a:lnL cap="flat" cmpd="sng" w="12700">
                      <a:solidFill>
                        <a:srgbClr val="2F4D5D"/>
                      </a:solidFill>
                      <a:prstDash val="solid"/>
                      <a:round/>
                      <a:headEnd len="sm" w="sm" type="none"/>
                      <a:tailEnd len="sm" w="sm" type="none"/>
                    </a:lnL>
                    <a:lnR cap="flat" cmpd="sng" w="12700">
                      <a:solidFill>
                        <a:srgbClr val="2F4D5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93" name="Google Shape;193;p28"/>
          <p:cNvSpPr/>
          <p:nvPr/>
        </p:nvSpPr>
        <p:spPr>
          <a:xfrm flipH="1">
            <a:off x="3710824" y="2441575"/>
            <a:ext cx="205200" cy="852900"/>
          </a:xfrm>
          <a:prstGeom prst="rightBrace">
            <a:avLst>
              <a:gd fmla="val 50000" name="adj1"/>
              <a:gd fmla="val 50000"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8"/>
          <p:cNvSpPr txBox="1"/>
          <p:nvPr/>
        </p:nvSpPr>
        <p:spPr>
          <a:xfrm flipH="1">
            <a:off x="3125856" y="2642975"/>
            <a:ext cx="676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2F4D5D"/>
                </a:solidFill>
              </a:rPr>
              <a:t>Ɣ =</a:t>
            </a:r>
            <a:endParaRPr sz="1800">
              <a:solidFill>
                <a:srgbClr val="2F4D5D"/>
              </a:solidFill>
            </a:endParaRPr>
          </a:p>
        </p:txBody>
      </p:sp>
      <p:cxnSp>
        <p:nvCxnSpPr>
          <p:cNvPr id="195" name="Google Shape;195;p28"/>
          <p:cNvCxnSpPr/>
          <p:nvPr/>
        </p:nvCxnSpPr>
        <p:spPr>
          <a:xfrm>
            <a:off x="5211586" y="3384062"/>
            <a:ext cx="2700" cy="734700"/>
          </a:xfrm>
          <a:prstGeom prst="straightConnector1">
            <a:avLst/>
          </a:prstGeom>
          <a:noFill/>
          <a:ln cap="flat" cmpd="sng" w="28575">
            <a:solidFill>
              <a:schemeClr val="dk1"/>
            </a:solidFill>
            <a:prstDash val="solid"/>
            <a:round/>
            <a:headEnd len="med" w="med" type="none"/>
            <a:tailEnd len="med" w="med" type="triangle"/>
          </a:ln>
        </p:spPr>
      </p:cxnSp>
      <p:sp>
        <p:nvSpPr>
          <p:cNvPr id="196" name="Google Shape;196;p28"/>
          <p:cNvSpPr txBox="1"/>
          <p:nvPr>
            <p:ph idx="1" type="body"/>
          </p:nvPr>
        </p:nvSpPr>
        <p:spPr>
          <a:xfrm>
            <a:off x="5274275" y="2571500"/>
            <a:ext cx="1744200" cy="447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500"/>
              <a:t>More anomalous</a:t>
            </a:r>
            <a:endParaRPr sz="1500"/>
          </a:p>
        </p:txBody>
      </p:sp>
      <p:sp>
        <p:nvSpPr>
          <p:cNvPr id="197" name="Google Shape;197;p28"/>
          <p:cNvSpPr txBox="1"/>
          <p:nvPr>
            <p:ph idx="1" type="body"/>
          </p:nvPr>
        </p:nvSpPr>
        <p:spPr>
          <a:xfrm>
            <a:off x="5274275" y="3493875"/>
            <a:ext cx="1744200" cy="447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500"/>
              <a:t>Less anomalous</a:t>
            </a:r>
            <a:endParaRPr sz="1500"/>
          </a:p>
        </p:txBody>
      </p:sp>
      <p:cxnSp>
        <p:nvCxnSpPr>
          <p:cNvPr id="198" name="Google Shape;198;p28"/>
          <p:cNvCxnSpPr/>
          <p:nvPr/>
        </p:nvCxnSpPr>
        <p:spPr>
          <a:xfrm flipH="1" rot="10800000">
            <a:off x="5213375" y="2284000"/>
            <a:ext cx="1800" cy="992400"/>
          </a:xfrm>
          <a:prstGeom prst="straightConnector1">
            <a:avLst/>
          </a:prstGeom>
          <a:noFill/>
          <a:ln cap="flat" cmpd="sng" w="28575">
            <a:solidFill>
              <a:schemeClr val="dk1"/>
            </a:solidFill>
            <a:prstDash val="solid"/>
            <a:round/>
            <a:headEnd len="med" w="med" type="none"/>
            <a:tailEnd len="med" w="med" type="triangle"/>
          </a:ln>
        </p:spPr>
      </p:cxnSp>
      <p:cxnSp>
        <p:nvCxnSpPr>
          <p:cNvPr id="199" name="Google Shape;199;p28"/>
          <p:cNvCxnSpPr/>
          <p:nvPr/>
        </p:nvCxnSpPr>
        <p:spPr>
          <a:xfrm flipH="1" rot="10800000">
            <a:off x="4041500" y="3378425"/>
            <a:ext cx="1051200" cy="600"/>
          </a:xfrm>
          <a:prstGeom prst="straightConnector1">
            <a:avLst/>
          </a:prstGeom>
          <a:noFill/>
          <a:ln cap="flat" cmpd="sng" w="38100">
            <a:solidFill>
              <a:srgbClr val="38761D"/>
            </a:solidFill>
            <a:prstDash val="solid"/>
            <a:round/>
            <a:headEnd len="med" w="med" type="none"/>
            <a:tailEnd len="med" w="med" type="none"/>
          </a:ln>
        </p:spPr>
      </p:cxnSp>
      <p:sp>
        <p:nvSpPr>
          <p:cNvPr id="200" name="Google Shape;200;p28"/>
          <p:cNvSpPr txBox="1"/>
          <p:nvPr/>
        </p:nvSpPr>
        <p:spPr>
          <a:xfrm>
            <a:off x="2213250" y="3506800"/>
            <a:ext cx="1430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2F6418"/>
                </a:solidFill>
              </a:rPr>
              <a:t>Threshold</a:t>
            </a:r>
            <a:endParaRPr b="1" sz="1900">
              <a:solidFill>
                <a:srgbClr val="2F6418"/>
              </a:solidFill>
            </a:endParaRPr>
          </a:p>
        </p:txBody>
      </p:sp>
      <p:cxnSp>
        <p:nvCxnSpPr>
          <p:cNvPr id="201" name="Google Shape;201;p28"/>
          <p:cNvCxnSpPr>
            <a:stCxn id="200" idx="3"/>
          </p:cNvCxnSpPr>
          <p:nvPr/>
        </p:nvCxnSpPr>
        <p:spPr>
          <a:xfrm flipH="1" rot="10800000">
            <a:off x="3643950" y="3412450"/>
            <a:ext cx="362400" cy="309900"/>
          </a:xfrm>
          <a:prstGeom prst="straightConnector1">
            <a:avLst/>
          </a:prstGeom>
          <a:noFill/>
          <a:ln cap="flat" cmpd="sng" w="19050">
            <a:solidFill>
              <a:srgbClr val="38761D"/>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